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724" r:id="rId5"/>
    <p:sldMasterId id="2147483725" r:id="rId6"/>
    <p:sldMasterId id="2147483726" r:id="rId7"/>
    <p:sldMasterId id="2147483727" r:id="rId8"/>
    <p:sldMasterId id="2147483728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19" r:id="rId74"/>
    <p:sldId id="320" r:id="rId75"/>
    <p:sldId id="321" r:id="rId76"/>
    <p:sldId id="322" r:id="rId77"/>
    <p:sldId id="323" r:id="rId78"/>
    <p:sldId id="324" r:id="rId79"/>
    <p:sldId id="325" r:id="rId8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2B9596AA-EB55-4AF0-BADD-9A3A348CF035}">
  <a:tblStyle styleId="{2B9596AA-EB55-4AF0-BADD-9A3A348CF035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AFE2326B-5C2E-4E78-84D0-EF6D36E67CC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21" Type="http://schemas.openxmlformats.org/officeDocument/2006/relationships/slide" Target="slides/slide11.xml"/><Relationship Id="rId68" Type="http://schemas.openxmlformats.org/officeDocument/2006/relationships/slide" Target="slides/slide58.xml"/><Relationship Id="rId16" Type="http://schemas.openxmlformats.org/officeDocument/2006/relationships/slide" Target="slides/slide6.xml"/><Relationship Id="rId74" Type="http://schemas.openxmlformats.org/officeDocument/2006/relationships/slide" Target="slides/slide64.xml"/><Relationship Id="rId32" Type="http://schemas.openxmlformats.org/officeDocument/2006/relationships/slide" Target="slides/slide22.xml"/><Relationship Id="rId79" Type="http://schemas.openxmlformats.org/officeDocument/2006/relationships/slide" Target="slides/slide69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11" Type="http://schemas.openxmlformats.org/officeDocument/2006/relationships/slide" Target="slides/slide1.xml"/><Relationship Id="rId58" Type="http://schemas.openxmlformats.org/officeDocument/2006/relationships/slide" Target="slides/slide48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1.xml"/><Relationship Id="rId82" Type="http://schemas.openxmlformats.org/officeDocument/2006/relationships/customXml" Target="../customXml/item2.xml"/><Relationship Id="rId19" Type="http://schemas.openxmlformats.org/officeDocument/2006/relationships/slide" Target="slides/slide9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30" Type="http://schemas.openxmlformats.org/officeDocument/2006/relationships/slide" Target="slides/slide20.xml"/><Relationship Id="rId77" Type="http://schemas.openxmlformats.org/officeDocument/2006/relationships/slide" Target="slides/slide67.xml"/><Relationship Id="rId35" Type="http://schemas.openxmlformats.org/officeDocument/2006/relationships/slide" Target="slides/slide25.xml"/><Relationship Id="rId64" Type="http://schemas.openxmlformats.org/officeDocument/2006/relationships/slide" Target="slides/slide54.xml"/><Relationship Id="rId22" Type="http://schemas.openxmlformats.org/officeDocument/2006/relationships/slide" Target="slides/slide12.xml"/><Relationship Id="rId69" Type="http://schemas.openxmlformats.org/officeDocument/2006/relationships/slide" Target="slides/slide59.xml"/><Relationship Id="rId27" Type="http://schemas.openxmlformats.org/officeDocument/2006/relationships/slide" Target="slides/slide17.xml"/><Relationship Id="rId56" Type="http://schemas.openxmlformats.org/officeDocument/2006/relationships/slide" Target="slides/slide46.xml"/><Relationship Id="rId14" Type="http://schemas.openxmlformats.org/officeDocument/2006/relationships/slide" Target="slides/slide4.xml"/><Relationship Id="rId80" Type="http://schemas.openxmlformats.org/officeDocument/2006/relationships/slide" Target="slides/slide70.xml"/><Relationship Id="rId8" Type="http://schemas.openxmlformats.org/officeDocument/2006/relationships/slideMaster" Target="slideMasters/slideMaster4.xml"/><Relationship Id="rId72" Type="http://schemas.openxmlformats.org/officeDocument/2006/relationships/slide" Target="slides/slide62.xml"/><Relationship Id="rId51" Type="http://schemas.openxmlformats.org/officeDocument/2006/relationships/slide" Target="slides/slide41.xml"/><Relationship Id="rId3" Type="http://schemas.openxmlformats.org/officeDocument/2006/relationships/presProps" Target="presProps.xml"/><Relationship Id="rId46" Type="http://schemas.openxmlformats.org/officeDocument/2006/relationships/slide" Target="slides/slide36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67" Type="http://schemas.openxmlformats.org/officeDocument/2006/relationships/slide" Target="slides/slide57.xml"/><Relationship Id="rId25" Type="http://schemas.openxmlformats.org/officeDocument/2006/relationships/slide" Target="slides/slide15.xml"/><Relationship Id="rId12" Type="http://schemas.openxmlformats.org/officeDocument/2006/relationships/slide" Target="slides/slide2.xml"/><Relationship Id="rId59" Type="http://schemas.openxmlformats.org/officeDocument/2006/relationships/slide" Target="slides/slide49.xml"/><Relationship Id="rId17" Type="http://schemas.openxmlformats.org/officeDocument/2006/relationships/slide" Target="slides/slide7.xml"/><Relationship Id="rId41" Type="http://schemas.openxmlformats.org/officeDocument/2006/relationships/slide" Target="slides/slide31.xml"/><Relationship Id="rId75" Type="http://schemas.openxmlformats.org/officeDocument/2006/relationships/slide" Target="slides/slide65.xml"/><Relationship Id="rId70" Type="http://schemas.openxmlformats.org/officeDocument/2006/relationships/slide" Target="slides/slide60.xml"/><Relationship Id="rId62" Type="http://schemas.openxmlformats.org/officeDocument/2006/relationships/slide" Target="slides/slide52.xml"/><Relationship Id="rId20" Type="http://schemas.openxmlformats.org/officeDocument/2006/relationships/slide" Target="slides/slide10.xml"/><Relationship Id="rId54" Type="http://schemas.openxmlformats.org/officeDocument/2006/relationships/slide" Target="slides/slide44.xml"/><Relationship Id="rId83" Type="http://schemas.openxmlformats.org/officeDocument/2006/relationships/customXml" Target="../customXml/item3.xml"/><Relationship Id="rId1" Type="http://schemas.openxmlformats.org/officeDocument/2006/relationships/theme" Target="theme/theme5.xml"/><Relationship Id="rId6" Type="http://schemas.openxmlformats.org/officeDocument/2006/relationships/slideMaster" Target="slideMasters/slideMaster2.xml"/><Relationship Id="rId49" Type="http://schemas.openxmlformats.org/officeDocument/2006/relationships/slide" Target="slides/slide39.xml"/><Relationship Id="rId36" Type="http://schemas.openxmlformats.org/officeDocument/2006/relationships/slide" Target="slides/slide26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57" Type="http://schemas.openxmlformats.org/officeDocument/2006/relationships/slide" Target="slides/slide47.xml"/><Relationship Id="rId15" Type="http://schemas.openxmlformats.org/officeDocument/2006/relationships/slide" Target="slides/slide5.xml"/><Relationship Id="rId44" Type="http://schemas.openxmlformats.org/officeDocument/2006/relationships/slide" Target="slides/slide34.xml"/><Relationship Id="rId73" Type="http://schemas.openxmlformats.org/officeDocument/2006/relationships/slide" Target="slides/slide63.xml"/><Relationship Id="rId31" Type="http://schemas.openxmlformats.org/officeDocument/2006/relationships/slide" Target="slides/slide21.xml"/><Relationship Id="rId78" Type="http://schemas.openxmlformats.org/officeDocument/2006/relationships/slide" Target="slides/slide68.xml"/><Relationship Id="rId65" Type="http://schemas.openxmlformats.org/officeDocument/2006/relationships/slide" Target="slides/slide55.xml"/><Relationship Id="rId60" Type="http://schemas.openxmlformats.org/officeDocument/2006/relationships/slide" Target="slides/slide50.xml"/><Relationship Id="rId52" Type="http://schemas.openxmlformats.org/officeDocument/2006/relationships/slide" Target="slides/slide42.xml"/><Relationship Id="rId10" Type="http://schemas.openxmlformats.org/officeDocument/2006/relationships/notesMaster" Target="notesMasters/notesMaster1.xml"/><Relationship Id="rId81" Type="http://schemas.openxmlformats.org/officeDocument/2006/relationships/customXml" Target="../customXml/item1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39" Type="http://schemas.openxmlformats.org/officeDocument/2006/relationships/slide" Target="slides/slide2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76" Type="http://schemas.openxmlformats.org/officeDocument/2006/relationships/slide" Target="slides/slide66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3.xml"/><Relationship Id="rId71" Type="http://schemas.openxmlformats.org/officeDocument/2006/relationships/slide" Target="slides/slide61.xml"/><Relationship Id="rId2" Type="http://schemas.openxmlformats.org/officeDocument/2006/relationships/viewProps" Target="viewProps.xml"/><Relationship Id="rId29" Type="http://schemas.openxmlformats.org/officeDocument/2006/relationships/slide" Target="slides/slide19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24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1" Type="http://schemas.openxmlformats.org/officeDocument/2006/relationships/hyperlink" Target="http://www.johnhiltoniii.org/wp-content/uploads/2012/11/One-Colleges-Use-of-an-Open-Psychology-Textbook-preprint.doc.docx" TargetMode="External"/><Relationship Id="rId10" Type="http://schemas.openxmlformats.org/officeDocument/2006/relationships/hyperlink" Target="http://www.irrodl.org/index.php/irrodl/article/view/1523/2652" TargetMode="External"/><Relationship Id="rId13" Type="http://schemas.openxmlformats.org/officeDocument/2006/relationships/hyperlink" Target="https://www.google.com/url?sa=t&amp;rct=j&amp;q=&amp;esrc=s&amp;source=web&amp;cd=1&amp;cad=rja&amp;uact=8&amp;ved=0CCAQFjAA&amp;url=https://oli.cmu.edu/wp-oli/wp-content/uploads/2012/05/Lovett_2008_Statistics_Accelerated_Learning_Study.pdf&amp;ei=_hO0VLvPGMXXoASJmYCQBQ&amp;usg=AFQjCNESvJLhVL0xgbN0tbk3qf-7G8vUyg&amp;sig2=GqA5aI9ae5kTCde2d4qxMw&amp;bvm=bv.83339334,d.cGU" TargetMode="External"/><Relationship Id="rId12" Type="http://schemas.openxmlformats.org/officeDocument/2006/relationships/hyperlink" Target="http://www.johnhiltoniii.org/wp-content/uploads/2011/07/One-Colleges-Use-of-an-Open-Psychology-Textbook-preprint.doc2.docx" TargetMode="External"/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educause.edu/library/resources/assessing-impact-and-efficacy-open-access-chemwiki-textbook-project" TargetMode="External"/><Relationship Id="rId3" Type="http://schemas.openxmlformats.org/officeDocument/2006/relationships/hyperlink" Target="http://chemwiki.ucdavis.edu/@api/deki/files/33530/Newsletter.10.pdf" TargetMode="External"/><Relationship Id="rId4" Type="http://schemas.openxmlformats.org/officeDocument/2006/relationships/hyperlink" Target="http://mitcet.mit.edu/wp-content/uploads/2012/05/BowenReport-2012.pdf" TargetMode="External"/><Relationship Id="rId9" Type="http://schemas.openxmlformats.org/officeDocument/2006/relationships/hyperlink" Target="http://openedgroup.org/wp-content/uploads/2015/02/Manuscript_draft_ijee2802ns.pdf" TargetMode="External"/><Relationship Id="rId15" Type="http://schemas.openxmlformats.org/officeDocument/2006/relationships/hyperlink" Target="http://edr.sagepub.com/content/43/7/341.full" TargetMode="External"/><Relationship Id="rId14" Type="http://schemas.openxmlformats.org/officeDocument/2006/relationships/hyperlink" Target="http://www.educause.edu/ero/article/adopting-oer-case-study-cross-institutional-collaboration-and-innovation" TargetMode="External"/><Relationship Id="rId16" Type="http://schemas.openxmlformats.org/officeDocument/2006/relationships/hyperlink" Target="http://www.irrodl.org/index.php/irrodl/article/view/1153/2256" TargetMode="External"/><Relationship Id="rId5" Type="http://schemas.openxmlformats.org/officeDocument/2006/relationships/hyperlink" Target="http://onlinelibrary.wiley.com/doi/10.1002/pam.21728/full" TargetMode="External"/><Relationship Id="rId6" Type="http://schemas.openxmlformats.org/officeDocument/2006/relationships/hyperlink" Target="http://www.eurodl.org/index.php?p=archives&amp;year=2012&amp;halfyear=2&amp;article=533" TargetMode="External"/><Relationship Id="rId7" Type="http://schemas.openxmlformats.org/officeDocument/2006/relationships/hyperlink" Target="http://www.eurodl.org/index.php?p=archives&amp;year=2012&amp;halfyear=2&amp;article=533" TargetMode="External"/><Relationship Id="rId8" Type="http://schemas.openxmlformats.org/officeDocument/2006/relationships/hyperlink" Target="http://www.ijee.ie/contents/c290613.html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1" Type="http://schemas.openxmlformats.org/officeDocument/2006/relationships/hyperlink" Target="http://www.johnhiltoniii.org/wp-content/uploads/2012/11/One-Colleges-Use-of-an-Open-Psychology-Textbook-preprint.doc.docx" TargetMode="External"/><Relationship Id="rId10" Type="http://schemas.openxmlformats.org/officeDocument/2006/relationships/hyperlink" Target="http://www.irrodl.org/index.php/irrodl/article/view/1523/2652" TargetMode="External"/><Relationship Id="rId13" Type="http://schemas.openxmlformats.org/officeDocument/2006/relationships/hyperlink" Target="https://www.google.com/url?sa=t&amp;rct=j&amp;q=&amp;esrc=s&amp;source=web&amp;cd=1&amp;cad=rja&amp;uact=8&amp;ved=0CCAQFjAA&amp;url=https://oli.cmu.edu/wp-oli/wp-content/uploads/2012/05/Lovett_2008_Statistics_Accelerated_Learning_Study.pdf&amp;ei=_hO0VLvPGMXXoASJmYCQBQ&amp;usg=AFQjCNESvJLhVL0xgbN0tbk3qf-7G8vUyg&amp;sig2=GqA5aI9ae5kTCde2d4qxMw&amp;bvm=bv.83339334,d.cGU" TargetMode="External"/><Relationship Id="rId12" Type="http://schemas.openxmlformats.org/officeDocument/2006/relationships/hyperlink" Target="http://www.johnhiltoniii.org/wp-content/uploads/2011/07/One-Colleges-Use-of-an-Open-Psychology-Textbook-preprint.doc2.docx" TargetMode="External"/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educause.edu/library/resources/assessing-impact-and-efficacy-open-access-chemwiki-textbook-project" TargetMode="External"/><Relationship Id="rId3" Type="http://schemas.openxmlformats.org/officeDocument/2006/relationships/hyperlink" Target="http://chemwiki.ucdavis.edu/@api/deki/files/33530/Newsletter.10.pdf" TargetMode="External"/><Relationship Id="rId4" Type="http://schemas.openxmlformats.org/officeDocument/2006/relationships/hyperlink" Target="http://mitcet.mit.edu/wp-content/uploads/2012/05/BowenReport-2012.pdf" TargetMode="External"/><Relationship Id="rId9" Type="http://schemas.openxmlformats.org/officeDocument/2006/relationships/hyperlink" Target="http://openedgroup.org/wp-content/uploads/2015/02/Manuscript_draft_ijee2802ns.pdf" TargetMode="External"/><Relationship Id="rId15" Type="http://schemas.openxmlformats.org/officeDocument/2006/relationships/hyperlink" Target="http://edr.sagepub.com/content/43/7/341.full" TargetMode="External"/><Relationship Id="rId14" Type="http://schemas.openxmlformats.org/officeDocument/2006/relationships/hyperlink" Target="http://www.educause.edu/ero/article/adopting-oer-case-study-cross-institutional-collaboration-and-innovation" TargetMode="External"/><Relationship Id="rId16" Type="http://schemas.openxmlformats.org/officeDocument/2006/relationships/hyperlink" Target="http://www.irrodl.org/index.php/irrodl/article/view/1153/2256" TargetMode="External"/><Relationship Id="rId5" Type="http://schemas.openxmlformats.org/officeDocument/2006/relationships/hyperlink" Target="http://onlinelibrary.wiley.com/doi/10.1002/pam.21728/full" TargetMode="External"/><Relationship Id="rId6" Type="http://schemas.openxmlformats.org/officeDocument/2006/relationships/hyperlink" Target="http://www.eurodl.org/index.php?p=archives&amp;year=2012&amp;halfyear=2&amp;article=533" TargetMode="External"/><Relationship Id="rId7" Type="http://schemas.openxmlformats.org/officeDocument/2006/relationships/hyperlink" Target="http://www.eurodl.org/index.php?p=archives&amp;year=2012&amp;halfyear=2&amp;article=533" TargetMode="External"/><Relationship Id="rId8" Type="http://schemas.openxmlformats.org/officeDocument/2006/relationships/hyperlink" Target="http://www.ijee.ie/contents/c290613.html" TargetMode="External"/></Relationships>
</file>

<file path=ppt/notesSlides/_rels/notesSlide61.xml.rels><?xml version="1.0" encoding="UTF-8" standalone="yes"?><Relationships xmlns="http://schemas.openxmlformats.org/package/2006/relationships"><Relationship Id="rId11" Type="http://schemas.openxmlformats.org/officeDocument/2006/relationships/hyperlink" Target="http://www.johnhiltoniii.org/wp-content/uploads/2012/11/One-Colleges-Use-of-an-Open-Psychology-Textbook-preprint.doc.docx" TargetMode="External"/><Relationship Id="rId10" Type="http://schemas.openxmlformats.org/officeDocument/2006/relationships/hyperlink" Target="http://www.irrodl.org/index.php/irrodl/article/view/1523/2652" TargetMode="External"/><Relationship Id="rId13" Type="http://schemas.openxmlformats.org/officeDocument/2006/relationships/hyperlink" Target="https://www.google.com/url?sa=t&amp;rct=j&amp;q=&amp;esrc=s&amp;source=web&amp;cd=1&amp;cad=rja&amp;uact=8&amp;ved=0CCAQFjAA&amp;url=https://oli.cmu.edu/wp-oli/wp-content/uploads/2012/05/Lovett_2008_Statistics_Accelerated_Learning_Study.pdf&amp;ei=_hO0VLvPGMXXoASJmYCQBQ&amp;usg=AFQjCNESvJLhVL0xgbN0tbk3qf-7G8vUyg&amp;sig2=GqA5aI9ae5kTCde2d4qxMw&amp;bvm=bv.83339334,d.cGU" TargetMode="External"/><Relationship Id="rId12" Type="http://schemas.openxmlformats.org/officeDocument/2006/relationships/hyperlink" Target="http://www.johnhiltoniii.org/wp-content/uploads/2011/07/One-Colleges-Use-of-an-Open-Psychology-Textbook-preprint.doc2.docx" TargetMode="External"/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educause.edu/library/resources/assessing-impact-and-efficacy-open-access-chemwiki-textbook-project" TargetMode="External"/><Relationship Id="rId3" Type="http://schemas.openxmlformats.org/officeDocument/2006/relationships/hyperlink" Target="http://chemwiki.ucdavis.edu/@api/deki/files/33530/Newsletter.10.pdf" TargetMode="External"/><Relationship Id="rId4" Type="http://schemas.openxmlformats.org/officeDocument/2006/relationships/hyperlink" Target="http://mitcet.mit.edu/wp-content/uploads/2012/05/BowenReport-2012.pdf" TargetMode="External"/><Relationship Id="rId9" Type="http://schemas.openxmlformats.org/officeDocument/2006/relationships/hyperlink" Target="http://openedgroup.org/wp-content/uploads/2015/02/Manuscript_draft_ijee2802ns.pdf" TargetMode="External"/><Relationship Id="rId15" Type="http://schemas.openxmlformats.org/officeDocument/2006/relationships/hyperlink" Target="http://edr.sagepub.com/content/43/7/341.full" TargetMode="External"/><Relationship Id="rId14" Type="http://schemas.openxmlformats.org/officeDocument/2006/relationships/hyperlink" Target="http://www.educause.edu/ero/article/adopting-oer-case-study-cross-institutional-collaboration-and-innovation" TargetMode="External"/><Relationship Id="rId16" Type="http://schemas.openxmlformats.org/officeDocument/2006/relationships/hyperlink" Target="http://www.irrodl.org/index.php/irrodl/article/view/1153/2256" TargetMode="External"/><Relationship Id="rId5" Type="http://schemas.openxmlformats.org/officeDocument/2006/relationships/hyperlink" Target="http://onlinelibrary.wiley.com/doi/10.1002/pam.21728/full" TargetMode="External"/><Relationship Id="rId6" Type="http://schemas.openxmlformats.org/officeDocument/2006/relationships/hyperlink" Target="http://www.eurodl.org/index.php?p=archives&amp;year=2012&amp;halfyear=2&amp;article=533" TargetMode="External"/><Relationship Id="rId7" Type="http://schemas.openxmlformats.org/officeDocument/2006/relationships/hyperlink" Target="http://www.eurodl.org/index.php?p=archives&amp;year=2012&amp;halfyear=2&amp;article=533" TargetMode="External"/><Relationship Id="rId8" Type="http://schemas.openxmlformats.org/officeDocument/2006/relationships/hyperlink" Target="http://www.ijee.ie/contents/c290613.html" TargetMode="Externa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isetl.org/ijtlhe/pdf/IJTLHE3386.pdf" TargetMode="Externa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500ffbdfb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g500ffbdf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g500ffbdfb8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500ffbdfb8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500ffbdfb8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500ffbdfb8_0_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g500ffbdfb8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Admit that it’s not the highest cost leading to these affordability issues – but it is: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-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one cost that we as faculty can impact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-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has a special impact on the academic success of students (as we’ll see later)</a:t>
            </a:r>
            <a:endParaRPr/>
          </a:p>
        </p:txBody>
      </p:sp>
      <p:sp>
        <p:nvSpPr>
          <p:cNvPr id="482" name="Google Shape;482;g500ffbdfb8_0_6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500ffbdfb8_0_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8" name="Google Shape;488;g500ffbdfb8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Admit that it’s not the highest cost leading to these affordability issues – but it is: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-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one cost that we as faculty can impact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-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has a special impact on the academic success of students (as we’ll see later)</a:t>
            </a:r>
            <a:endParaRPr/>
          </a:p>
        </p:txBody>
      </p:sp>
      <p:sp>
        <p:nvSpPr>
          <p:cNvPr id="489" name="Google Shape;489;g500ffbdfb8_0_7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500ffbdfb8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500ffbdfb8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500ffbdfb8_0_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1" name="Google Shape;501;g500ffbdfb8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“[Textbook prices] have all been going up at a much faster rate than any other consumer product,” said Mark Perry, a finance and business economics professor at the University of Michigan-Flint.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500ffbdfb8_0_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g500ffbdfb8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get the institution’s estimate – Google “[name of institution] cost of attendance” and find the “books and supplies” category.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g500ffbdfb8_0_9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500ffbdfb8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500ffbdfb8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500ffbdfb8_0_1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g500ffbdfb8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It’s important to have the voice of students in the room.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g500ffbdfb8_0_10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500ffbdfb8_0_1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g500ffbdfb8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https://www.youtube.com/watch?v=0d6HTN6llgo</a:t>
            </a:r>
            <a:endParaRPr/>
          </a:p>
          <a:p>
            <a:pPr indent="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g500ffbdfb8_0_10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500ffbdfb8_0_1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g500ffbdfb8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section explores the ways students cope with the high costs and the academic risk, and the academic impact that those actions have.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g500ffbdfb8_0_1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500ffbdfb8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g500ffbdfb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that many people know that United Nations’ Universal Declaration of Human Rights actually has language embedded within it concerning the importance of equal access to higher education (A26).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might think of those people around the world.</a:t>
            </a: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But no we are also talking about here in this country, where people who do not have equal access to higher ed.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we are talking about an issue that is much broader than just textbooks.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am very pleased to be here and to have a chance to speak with you about issues that I think concern us all. When I think about the value and goals of higher education, I see a vehicle to unleash human potential, to help our students become both knowledgeable &amp; skillful, to become good global and good local citizens. I see a vehicle that has the potential to deliver us from social inequality. However, I also see that far too often higher education is structured in a way that only serves to reinforce social inequality.</a:t>
            </a:r>
            <a:endParaRPr/>
          </a:p>
        </p:txBody>
      </p:sp>
      <p:sp>
        <p:nvSpPr>
          <p:cNvPr id="413" name="Google Shape;413;g500ffbdfb8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500ffbdfb8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g500ffbdfb8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500ffbdfb8_0_1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8" name="Google Shape;548;g500ffbdfb8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slide is the key slide in making the point that cost is having an academic impact.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g500ffbdfb8_0_1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500ffbdfb8_0_1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6" name="Google Shape;556;g500ffbdfb8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 them if they’re depressed yet. ☺ This is the end of defining the problem.</a:t>
            </a:r>
            <a:endParaRPr/>
          </a:p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typically ask what would solve this problem – what would make all the percentages on slide 22 go to 0%? Eventually, someone will say “free textbooks”. Ask the question “but how could a textbook be free? They typically cost hundreds of thousands of dollars to create.” Let’s look at a simplified explanation of the business model…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g500ffbdfb8_0_13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500ffbdfb8_0_1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1" name="Google Shape;561;g500ffbdfb8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slide is the key slide in making the point that cost is having an academic impact.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g500ffbdfb8_0_14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500ffbdfb8_0_1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9" name="Google Shape;569;g500ffbdfb8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Publishers invest in creating a textbook…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g500ffbdfb8_0_15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500ffbdfb8_0_1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5" name="Google Shape;575;g500ffbdfb8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…they recoup their investment (and make a profit) through sales of the books...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g500ffbdfb8_0_15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500ffbdfb8_0_1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1" name="Google Shape;581;g500ffbdfb8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…and have money to pay royalties to authors – typically 5% - 12%. So, if a book is free (there aren’t any sales), how could this possibly work?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g500ffbdfb8_0_16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500ffbdfb8_0_1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7" name="Google Shape;587;g500ffbdfb8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…and have money to pay royalties to authors – typically 5% - 12%. So, if a book is free (there aren’t any sales), how could this possibly work?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g500ffbdfb8_0_16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500ffbdfb8_0_1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4" name="Google Shape;594;g500ffbdfb8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other models…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g500ffbdfb8_0_17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500ffbdfb8_0_1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0" name="Google Shape;600;g500ffbdfb8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1: Someone writes a book, usually for their own course, and puts it on the internet for others to use. This is not the most prevalent, nor is it where the activity is right now…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Admit that these books might not be peer reviewed in the traditional sense.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g500ffbdfb8_0_18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500ffbdfb8_0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g500ffbdfb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is from a study done for the US Department of Education. 2.4 million did not finish college </a:t>
            </a:r>
            <a:r>
              <a:rPr b="0" i="0" lang="en" sz="11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because of cost</a:t>
            </a: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the first decade of this century.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500ffbdfb8_0_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500ffbdfb8_0_1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6" name="Google Shape;606;g500ffbdfb8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2: The addition of a “funder”. The funder agrees to pay for production of the book, but with one stipulation: The book needs to be free forever. The publishing process could be exactly the same…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g500ffbdfb8_0_18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500ffbdfb8_0_1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2" name="Google Shape;612;g500ffbdfb8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…the author can even get paid.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g500ffbdfb8_0_19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500ffbdfb8_0_1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8" name="Google Shape;618;g500ffbdfb8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does this funding come from?</a:t>
            </a:r>
            <a:endParaRPr/>
          </a:p>
        </p:txBody>
      </p:sp>
      <p:sp>
        <p:nvSpPr>
          <p:cNvPr id="619" name="Google Shape;619;g500ffbdfb8_0_19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500ffbdfb8_0_2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6" name="Google Shape;626;g500ffbdfb8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Some example books from (1) Portland State University, and (2) SUNY – funded by the institutions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g500ffbdfb8_0_20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500ffbdfb8_0_2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4" name="Google Shape;634;g500ffbdfb8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OpenStax (Rice University) – funded by foundations</a:t>
            </a:r>
            <a:endParaRPr/>
          </a:p>
        </p:txBody>
      </p:sp>
      <p:sp>
        <p:nvSpPr>
          <p:cNvPr id="635" name="Google Shape;635;g500ffbdfb8_0_20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500ffbdfb8_0_2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0" name="Google Shape;640;g500ffbdfb8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CALI is funded by “just about every law school in the country” and they update these books annually. – funded by members.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g500ffbdfb8_0_2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500ffbdfb8_0_2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6" name="Google Shape;646;g500ffbdfb8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There’s just one thing missing…</a:t>
            </a:r>
            <a:endParaRPr/>
          </a:p>
          <a:p>
            <a:pPr indent="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does the end user – the faculty and students – know the intent of the funder and publisher? Can they just give these books away for free? What about copyright?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g500ffbdfb8_0_2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500ffbdfb8_0_2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2" name="Google Shape;652;g500ffbdfb8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There’s just one thing missing…</a:t>
            </a:r>
            <a:endParaRPr/>
          </a:p>
          <a:p>
            <a:pPr indent="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does the end user – the faculty and students – know the intent of the funder and publisher? Can they just give these books away for free? What about copyright?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g500ffbdfb8_0_2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500ffbdfb8_0_2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0" name="Google Shape;660;g500ffbdfb8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There’s just one thing missing…</a:t>
            </a:r>
            <a:endParaRPr/>
          </a:p>
          <a:p>
            <a:pPr indent="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does the end user – the faculty and students – know the intent of the funder and publisher? Can they just give these books away for free? What about copyright?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g500ffbdfb8_0_2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500ffbdfb8_0_2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9" name="Google Shape;669;g500ffbdfb8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Acknowledge that copyright law is extremely important. Then note that it wasn’t intended to help people who want to share. So it isn’t sufficient in this case. We need …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g500ffbdfb8_0_23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500ffbdfb8_0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g500ffbdfb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Compare the proportion of cost that students must contribute in 1989 to today.</a:t>
            </a:r>
            <a:endParaRPr/>
          </a:p>
        </p:txBody>
      </p:sp>
      <p:sp>
        <p:nvSpPr>
          <p:cNvPr id="427" name="Google Shape;427;g500ffbdfb8_0_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500ffbdfb8_0_2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5" name="Google Shape;675;g500ffbdfb8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 the Creative Commons. The CC is a nonprofit that created licenses to help people who want to share intellectual proerty.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g500ffbdfb8_0_24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500ffbdfb8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g500ffbdfb8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500ffbdfb8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g500ffbdfb8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500ffbdfb8_0_2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4" name="Google Shape;694;g500ffbdfb8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So, the CC license is the last piece to this model. Now the end user knows what the intent of the funder/publisher is.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g500ffbdfb8_0_26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500ffbdfb8_0_2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3" name="Google Shape;703;g500ffbdfb8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licenses allow for these things…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g500ffbdfb8_0_26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500ffbdfb8_0_2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0" name="Google Shape;710;g500ffbdfb8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…give a brief overview of the four license components.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g500ffbdfb8_0_27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500ffbdfb8_0_2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6" name="Google Shape;716;g500ffbdfb8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are the 6 CC licenses. Maybe even quiz them on one or two...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 that these licenses are used in many places, but we often don’t notice...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g500ffbdfb8_0_27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500ffbdfb8_0_2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2" name="Google Shape;722;g500ffbdfb8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MIT Open Courseware</a:t>
            </a:r>
            <a:endParaRPr/>
          </a:p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is a screenshot from an OCW page – there was a video above. Note the license.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MIT wants you to use it, and here are their terms: (BY NC SA). Ask what that means.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g500ffbdfb8_0_28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500ffbdfb8_0_2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8" name="Google Shape;728;g500ffbdfb8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TED Talks: BY NC 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 what that means.</a:t>
            </a:r>
            <a:endParaRPr/>
          </a:p>
        </p:txBody>
      </p:sp>
      <p:sp>
        <p:nvSpPr>
          <p:cNvPr id="729" name="Google Shape;729;g500ffbdfb8_0_28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500ffbdfb8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g500ffbdfb8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500ffbdfb8_0_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g500ffbdfb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Compare the proportion of cost that students must contribute in 1989 to today.</a:t>
            </a:r>
            <a:endParaRPr/>
          </a:p>
        </p:txBody>
      </p:sp>
      <p:sp>
        <p:nvSpPr>
          <p:cNvPr id="435" name="Google Shape;435;g500ffbdfb8_0_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500ffbdfb8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500ffbdfb8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500ffbdfb8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500ffbdfb8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500ffbdfb8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500ffbdfb8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500ffbdfb8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500ffbdfb8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500ffbdfb8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500ffbdfb8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500ffbdfb8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500ffbdfb8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500ffbdfb8_0_3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0" name="Google Shape;780;g500ffbdfb8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So, an open textbook (possibly the first time the term “open textbook” is used) is a textbook with a CC license – it’s free and you can do all the things on slide 43.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Here’s an example. Note the ancillary materials. Note that they shouldn’t assume that an open textbook doesn’t have them – some do and some don’t (just like commercial textbooks)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g500ffbdfb8_0_3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500ffbdfb8_0_3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7" name="Google Shape;787;g500ffbdfb8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section is about credibility. The OTL is a collection of open textbooks to make it easy to find them, but we also are asking faculty to write reviews…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g500ffbdfb8_0_33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500ffbdfb8_0_3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4" name="Google Shape;794;g500ffbdfb8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Remember, OTN focuses on HONEST reviews, not seeking “good” reviews. Even if a text doesn’t live up to expectations, and honest review will tell faculty where things can be improved… or possibly… remixed or authored.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g500ffbdfb8_0_34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500ffbdfb8_0_3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0" name="Google Shape;800;g500ffbdfb8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762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Across 13 academic studies that attempted to measure results pertaining to student learning (higher ed: 15784 treatment, 99,692 control, k12: 1805 treatment 2439 control) none showed results in which students who utilized OER performed worse than their peers who used traditional textbooks.</a:t>
            </a:r>
            <a:endParaRPr/>
          </a:p>
          <a:p>
            <a:pPr indent="-762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Allen, G., Guzman-Alvarez, A., Molinaro, M., Larsen, D. (2015)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Assessing the Impact and Efficacy of the Open-Access ChemWiki Textbook Project. Educause Learning Initiative Brief, January 2015. See also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this newsletter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Bowen, W. G., Chingos, M. M., Lack, K. A., &amp; Nygren, T. I. (2012)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Interactive Learning Online at Public Universities: Evidence from Randomized Trials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Ithaka S+R.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Bowen, W. G., Chingos, M. M., Lack, K. A., &amp; Nygren, T. I. (2014)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Interactive Learning Online at Public Universities: Evidence from a Six‐Campus Randomized Trial.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Journal of Policy Analysis and Management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(1), 94-111.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Feldstein, A., Martin, M., Hudson, A., Warren, K., Hilton, J., &amp; Wiley, D. (2012)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Open textbooks and increased student access and outcomes.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European Journal of Open, Distance and E-Learning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Retrieved from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http://www.eurodl.org/index.php?p=archives&amp;year=2012&amp;halfyear=2&amp;article=533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Gil, P., Candelas, F., Jara, C., Garcia, G., Torres, F (2013)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Web-based OERs in Computer Networks. 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International Journal of Engineering Education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29(6), 1537-1550. (OA 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preprint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Hilton, J., Gaudet, D., Clark, P., Robinson, J., &amp; Wiley, D. (2013).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adoption of open educational resources by one community college math department.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International Review of Research in Open and Distance Learning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(4), 37–50.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1"/>
              </a:rPr>
              <a:t>Hilton, J., &amp; Laman, C. (2012)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One college’s use of an open psychology textbook.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Learning: The Journal of Open and Distance Learning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(3), 201–217. Retrieved from http://www.tandfonline.com/doi/abs/10.1080/02680513.2012.716657. (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2"/>
              </a:rPr>
              <a:t>Open Repository Preprint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3"/>
              </a:rPr>
              <a:t>Lovett, M., Meyer, O., &amp; Thille, C. (2008)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The open learning initiative: Measuring the effectiveness of the OLI statistics course in accelerating student learning. 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Journal of Interactive Media in Education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2008 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(1).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4"/>
              </a:rPr>
              <a:t>Pawlyshyn, Braddlee, Casper and Miller (2013).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Adopting OER: A Case Study of Cross-Institutional Collaboration and Innovation.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Educause Review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 Robinson, T.J. (2015).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Textbooks: The Effects of Open Educational Resource Adoption on Measures of Post-secondary Student Success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(Doctoral dissertation). 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5"/>
              </a:rPr>
              <a:t>Robinson T. J., Fischer, L., Wiley, D. A., &amp; Hilton, J. (2014)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The impact of open textbooks on secondary science learning outcomes.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Educational Researcher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43(7): 341-351.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6"/>
              </a:rPr>
              <a:t>Wiley, D., Hilton, J. Ellington, S., and Hall, T. (2012)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“A preliminary examination of the cost savings and learning impacts of using open textbooks in middle and high school science classes.”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International Review of Research in Open and Distance Learning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13 (3), pp. 261-276.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also includes Fischer et al (2015), Wiley et al. (EPAA) (2016), and Hilton et al. (IRRODL) (in press)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g500ffbdfb8_0_35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500ffbdfb8_0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g500ffbdfb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About 2/3 of students borrow to get through school. These borrows graduate with an average debt of …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National data:https://ticas.org/content/pub/student-debt-and-class-2017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Include state/institution’s data – can be found at </a:t>
            </a:r>
            <a:r>
              <a:rPr lang="en" sz="1200"/>
              <a:t>https://ticas.org/posd/map-state-data#overlay=posd/state_data/2018/in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g500ffbdfb8_0_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500ffbdfb8_0_3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9" name="Google Shape;809;g500ffbdfb8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762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Across 13 academic studies that attempted to measure results pertaining to student learning (higher ed: 15784 treatment, 99,692 control, k12: 1805 treatment 2439 control) none showed results in which students who utilized OER performed worse than their peers who used traditional textbooks.</a:t>
            </a:r>
            <a:endParaRPr/>
          </a:p>
          <a:p>
            <a:pPr indent="-762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Allen, G., Guzman-Alvarez, A., Molinaro, M., Larsen, D. (2015)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Assessing the Impact and Efficacy of the Open-Access ChemWiki Textbook Project. Educause Learning Initiative Brief, January 2015. See also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this newsletter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Bowen, W. G., Chingos, M. M., Lack, K. A., &amp; Nygren, T. I. (2012)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Interactive Learning Online at Public Universities: Evidence from Randomized Trials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Ithaka S+R.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Bowen, W. G., Chingos, M. M., Lack, K. A., &amp; Nygren, T. I. (2014)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Interactive Learning Online at Public Universities: Evidence from a Six‐Campus Randomized Trial.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Journal of Policy Analysis and Management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(1), 94-111.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Feldstein, A., Martin, M., Hudson, A., Warren, K., Hilton, J., &amp; Wiley, D. (2012)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Open textbooks and increased student access and outcomes.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European Journal of Open, Distance and E-Learning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Retrieved from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http://www.eurodl.org/index.php?p=archives&amp;year=2012&amp;halfyear=2&amp;article=533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Gil, P., Candelas, F., Jara, C., Garcia, G., Torres, F (2013)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Web-based OERs in Computer Networks. 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International Journal of Engineering Education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29(6), 1537-1550. (OA 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preprint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Hilton, J., Gaudet, D., Clark, P., Robinson, J., &amp; Wiley, D. (2013).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adoption of open educational resources by one community college math department.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International Review of Research in Open and Distance Learning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(4), 37–50.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1"/>
              </a:rPr>
              <a:t>Hilton, J., &amp; Laman, C. (2012)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One college’s use of an open psychology textbook.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Learning: The Journal of Open and Distance Learning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(3), 201–217. Retrieved from http://www.tandfonline.com/doi/abs/10.1080/02680513.2012.716657. (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2"/>
              </a:rPr>
              <a:t>Open Repository Preprint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3"/>
              </a:rPr>
              <a:t>Lovett, M., Meyer, O., &amp; Thille, C. (2008)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The open learning initiative: Measuring the effectiveness of the OLI statistics course in accelerating student learning. 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Journal of Interactive Media in Education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2008 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(1).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4"/>
              </a:rPr>
              <a:t>Pawlyshyn, Braddlee, Casper and Miller (2013).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Adopting OER: A Case Study of Cross-Institutional Collaboration and Innovation.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Educause Review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 Robinson, T.J. (2015).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Textbooks: The Effects of Open Educational Resource Adoption on Measures of Post-secondary Student Success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(Doctoral dissertation). 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5"/>
              </a:rPr>
              <a:t>Robinson T. J., Fischer, L., Wiley, D. A., &amp; Hilton, J. (2014)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The impact of open textbooks on secondary science learning outcomes.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Educational Researcher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43(7): 341-351.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6"/>
              </a:rPr>
              <a:t>Wiley, D., Hilton, J. Ellington, S., and Hall, T. (2012)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“A preliminary examination of the cost savings and learning impacts of using open textbooks in middle and high school science classes.”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International Review of Research in Open and Distance Learning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13 (3), pp. 261-276.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also includes Fischer et al (2015), Wiley et al. (EPAA) (2016), and Hilton et al. (IRRODL) (in press)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g500ffbdfb8_0_35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500ffbdfb8_0_4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6" name="Google Shape;866;g500ffbdfb8_0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762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Across 13 academic studies that attempted to measure results pertaining to student learning (higher ed: 15784 treatment, 99,692 control, k12: 1805 treatment 2439 control) none showed results in which students who utilized OER performed worse than their peers who used traditional textbooks.</a:t>
            </a:r>
            <a:endParaRPr/>
          </a:p>
          <a:p>
            <a:pPr indent="-762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Allen, G., Guzman-Alvarez, A., Molinaro, M., Larsen, D. (2015)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Assessing the Impact and Efficacy of the Open-Access ChemWiki Textbook Project. Educause Learning Initiative Brief, January 2015. See also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this newsletter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Bowen, W. G., Chingos, M. M., Lack, K. A., &amp; Nygren, T. I. (2012)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Interactive Learning Online at Public Universities: Evidence from Randomized Trials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Ithaka S+R.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Bowen, W. G., Chingos, M. M., Lack, K. A., &amp; Nygren, T. I. (2014)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Interactive Learning Online at Public Universities: Evidence from a Six‐Campus Randomized Trial.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Journal of Policy Analysis and Management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(1), 94-111.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Feldstein, A., Martin, M., Hudson, A., Warren, K., Hilton, J., &amp; Wiley, D. (2012)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Open textbooks and increased student access and outcomes.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European Journal of Open, Distance and E-Learning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Retrieved from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http://www.eurodl.org/index.php?p=archives&amp;year=2012&amp;halfyear=2&amp;article=533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Gil, P., Candelas, F., Jara, C., Garcia, G., Torres, F (2013)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Web-based OERs in Computer Networks. 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International Journal of Engineering Education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29(6), 1537-1550. (OA 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preprint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Hilton, J., Gaudet, D., Clark, P., Robinson, J., &amp; Wiley, D. (2013).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adoption of open educational resources by one community college math department.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International Review of Research in Open and Distance Learning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(4), 37–50.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1"/>
              </a:rPr>
              <a:t>Hilton, J., &amp; Laman, C. (2012)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One college’s use of an open psychology textbook.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Learning: The Journal of Open and Distance Learning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(3), 201–217. Retrieved from http://www.tandfonline.com/doi/abs/10.1080/02680513.2012.716657. (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2"/>
              </a:rPr>
              <a:t>Open Repository Preprint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3"/>
              </a:rPr>
              <a:t>Lovett, M., Meyer, O., &amp; Thille, C. (2008)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The open learning initiative: Measuring the effectiveness of the OLI statistics course in accelerating student learning. 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Journal of Interactive Media in Education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2008 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(1).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4"/>
              </a:rPr>
              <a:t>Pawlyshyn, Braddlee, Casper and Miller (2013).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Adopting OER: A Case Study of Cross-Institutional Collaboration and Innovation.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Educause Review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 Robinson, T.J. (2015).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Textbooks: The Effects of Open Educational Resource Adoption on Measures of Post-secondary Student Success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(Doctoral dissertation). 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5"/>
              </a:rPr>
              <a:t>Robinson T. J., Fischer, L., Wiley, D. A., &amp; Hilton, J. (2014)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The impact of open textbooks on secondary science learning outcomes.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Educational Researcher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43(7): 341-351.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6"/>
              </a:rPr>
              <a:t>Wiley, D., Hilton, J. Ellington, S., and Hall, T. (2012)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“A preliminary examination of the cost savings and learning impacts of using open textbooks in middle and high school science classes.”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International Review of Research in Open and Distance Learning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13 (3), pp. 261-276.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also includes Fischer et al (2015), Wiley et al. (EPAA) (2016), and Hilton et al. (IRRODL) (in press)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g500ffbdfb8_0_4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500ffbdfb8_0_4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3" name="Google Shape;923;g500ffbdfb8_0_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Colvard, N., Watson, C., Park, H. (2018, July) The Impact of Open Educational Resources on Various Student Success Metrics. Retrieved from </a:t>
            </a:r>
            <a:r>
              <a:rPr b="0" i="0" lang="en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http://www.isetl.org/ijtlhe/pdf/IJTLHE3386.pdf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article reports the results of a large</a:t>
            </a:r>
            <a:r>
              <a:rPr lang="en" sz="1000"/>
              <a:t>-scale study (21,822 students) regarding the impact of course-level faculty adoption of Open Educational Resources (OER).</a:t>
            </a:r>
            <a:endParaRPr sz="1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500ffbdfb8_0_4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500ffbdfb8_0_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500ffbdfb8_0_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500ffbdfb8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500ffbdfb8_0_5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5" name="Google Shape;965;g500ffbdfb8_0_5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that many people know that United Nations’ Universal Declaration of Human Rights actually has language embedded within it concerning the importance of equal access to higher education (A26).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might think of those people around the world.</a:t>
            </a: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But no we are also talking about here in this country, where people who do not have equal access to higher ed.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we are talking about an issue that is much broader than just textbooks.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am very pleased to be here and to have a chance to speak with you about issues that I think concern us all. When I think about the value and goals of higher education, I see a vehicle to unleash human potential, to help our students become both knowledgeable &amp; skillful, to become good global and good local citizens. I see a vehicle that has the potential to deliver us from social inequality. However, I also see that far too often higher education is structured in a way that only serves to reinforce social inequality.</a:t>
            </a:r>
            <a:endParaRPr/>
          </a:p>
        </p:txBody>
      </p:sp>
      <p:sp>
        <p:nvSpPr>
          <p:cNvPr id="966" name="Google Shape;966;g500ffbdfb8_0_50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500ffbdfb8_0_5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2" name="Google Shape;972;g500ffbdfb8_0_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is what they can do…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g500ffbdfb8_0_5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500ffbdfb8_0_5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8" name="Google Shape;978;g500ffbdfb8_0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is what they can do…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g500ffbdfb8_0_5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500ffbdfb8_0_5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5" name="Google Shape;985;g500ffbdfb8_0_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make it clear that they are eligible for the stipend only if they do both of these things. They can put a check next to #1…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g500ffbdfb8_0_5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500ffbdfb8_0_5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2" name="Google Shape;992;g500ffbdfb8_0_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Here’s the review process. The due date – typically about 6 weeks after the workshop - should be discussed with your hosts before the workshop. Ask the faculty if the due date works for them.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 that the review will have it’s own open license so we can share their wisdom with other open textbook projects. Note that if you over-emphasize this, some people could get cold feet. Tell them that it’s not a big deal. ☺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g500ffbdfb8_0_53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500ffbdfb8_0_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g500ffbdfb8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Consumer Revolving Credit = Credit Card Debt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/>
              <a:t>Tripled in just a decade, over 1.4 Trillion</a:t>
            </a:r>
            <a:endParaRPr/>
          </a:p>
        </p:txBody>
      </p:sp>
      <p:sp>
        <p:nvSpPr>
          <p:cNvPr id="451" name="Google Shape;451;g500ffbdfb8_0_4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500ffbdfb8_0_5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9" name="Google Shape;999;g500ffbdfb8_0_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g500ffbdfb8_0_53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500ffbdfb8_0_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g500ffbdfb8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http://www.ocregister.com/2017/09/29/starving-students-no-longer-a-laughing-matter-as-free-college-food-pantries-spread/</a:t>
            </a:r>
            <a:endParaRPr/>
          </a:p>
        </p:txBody>
      </p:sp>
      <p:sp>
        <p:nvSpPr>
          <p:cNvPr id="458" name="Google Shape;458;g500ffbdfb8_0_4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00ffbdfb8_0_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g500ffbdfb8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College and University Foodbank Alliance started in 2012 with 13 members.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of June, 2018, they had 641 members.</a:t>
            </a:r>
            <a:endParaRPr/>
          </a:p>
        </p:txBody>
      </p:sp>
      <p:sp>
        <p:nvSpPr>
          <p:cNvPr id="465" name="Google Shape;465;g500ffbdfb8_0_5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jp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jp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- Center" type="tx">
  <p:cSld name="TITLE_AND_BOD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title"/>
          </p:nvPr>
        </p:nvSpPr>
        <p:spPr>
          <a:xfrm>
            <a:off x="762000" y="1976438"/>
            <a:ext cx="76200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5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3" name="Google Shape;6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56" y="99844"/>
            <a:ext cx="1028701" cy="102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- Center">
  <p:cSld name="1_Title - Center">
    <p:bg>
      <p:bgPr>
        <a:gradFill>
          <a:gsLst>
            <a:gs pos="0">
              <a:srgbClr val="EC2B8D"/>
            </a:gs>
            <a:gs pos="100000">
              <a:srgbClr val="92278F"/>
            </a:gs>
          </a:gsLst>
          <a:lin ang="2700006" scaled="0"/>
        </a:gra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title"/>
          </p:nvPr>
        </p:nvSpPr>
        <p:spPr>
          <a:xfrm>
            <a:off x="353028" y="2110978"/>
            <a:ext cx="8437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venir"/>
              <a:buNone/>
              <a:defRPr b="0" i="0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66" name="Google Shape;66;p16"/>
          <p:cNvSpPr txBox="1"/>
          <p:nvPr>
            <p:ph idx="1" type="body"/>
          </p:nvPr>
        </p:nvSpPr>
        <p:spPr>
          <a:xfrm>
            <a:off x="382587" y="4773308"/>
            <a:ext cx="70026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2100" lvl="0" marL="457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●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921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○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921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■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921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●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○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Quot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70" name="Google Shape;70;p18"/>
          <p:cNvSpPr txBox="1"/>
          <p:nvPr>
            <p:ph idx="1" type="subTitle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venir"/>
              <a:buNone/>
              <a:defRPr b="0" i="0" sz="3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venir"/>
              <a:buNone/>
              <a:defRPr b="0" i="0" sz="28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8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8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- Center">
  <p:cSld name="Title - Center">
    <p:bg>
      <p:bgPr>
        <a:gradFill>
          <a:gsLst>
            <a:gs pos="0">
              <a:srgbClr val="F25929"/>
            </a:gs>
            <a:gs pos="100000">
              <a:srgbClr val="FCB040"/>
            </a:gs>
          </a:gsLst>
          <a:lin ang="2700006" scaled="0"/>
        </a:gra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title"/>
          </p:nvPr>
        </p:nvSpPr>
        <p:spPr>
          <a:xfrm>
            <a:off x="381963" y="2110978"/>
            <a:ext cx="8380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venir"/>
              <a:buNone/>
              <a:defRPr b="0" i="0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76" name="Google Shape;76;p19"/>
          <p:cNvSpPr txBox="1"/>
          <p:nvPr>
            <p:ph idx="1" type="body"/>
          </p:nvPr>
        </p:nvSpPr>
        <p:spPr>
          <a:xfrm>
            <a:off x="382587" y="4773308"/>
            <a:ext cx="70026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2100" lvl="0" marL="457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●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921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○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921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■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921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●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○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9"/>
          <p:cNvSpPr txBox="1"/>
          <p:nvPr/>
        </p:nvSpPr>
        <p:spPr>
          <a:xfrm>
            <a:off x="1286359" y="-30997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80" name="Google Shape;80;p20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1"/>
              </a:buClr>
              <a:buSzPts val="3200"/>
              <a:buFont typeface="Avenir"/>
              <a:buNone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None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20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20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20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le - Center">
  <p:cSld name="3_Title - Center">
    <p:bg>
      <p:bgPr>
        <a:gradFill>
          <a:gsLst>
            <a:gs pos="0">
              <a:srgbClr val="F25929"/>
            </a:gs>
            <a:gs pos="100000">
              <a:srgbClr val="FCB040"/>
            </a:gs>
          </a:gsLst>
          <a:lin ang="2700006" scaled="0"/>
        </a:gra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/>
          <p:nvPr>
            <p:ph type="title"/>
          </p:nvPr>
        </p:nvSpPr>
        <p:spPr>
          <a:xfrm>
            <a:off x="381962" y="2110977"/>
            <a:ext cx="8380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venir"/>
              <a:buNone/>
              <a:defRPr b="0" i="0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86" name="Google Shape;86;p21"/>
          <p:cNvSpPr txBox="1"/>
          <p:nvPr>
            <p:ph idx="1" type="body"/>
          </p:nvPr>
        </p:nvSpPr>
        <p:spPr>
          <a:xfrm>
            <a:off x="382587" y="4773307"/>
            <a:ext cx="70026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2100" lvl="0" marL="457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●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921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○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921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■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921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●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○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 txBox="1"/>
          <p:nvPr>
            <p:ph type="title"/>
          </p:nvPr>
        </p:nvSpPr>
        <p:spPr>
          <a:xfrm rot="5400000">
            <a:off x="6012599" y="771581"/>
            <a:ext cx="32910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89" name="Google Shape;89;p22"/>
          <p:cNvSpPr txBox="1"/>
          <p:nvPr>
            <p:ph idx="1" type="body"/>
          </p:nvPr>
        </p:nvSpPr>
        <p:spPr>
          <a:xfrm rot="5400000">
            <a:off x="1821600" y="-1209619"/>
            <a:ext cx="32910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1"/>
              </a:buClr>
              <a:buSzPts val="3200"/>
              <a:buFont typeface="Avenir"/>
              <a:buNone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None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22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22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22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00" y="105605"/>
            <a:ext cx="6336792" cy="199339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3"/>
          <p:cNvSpPr txBox="1"/>
          <p:nvPr>
            <p:ph type="title"/>
          </p:nvPr>
        </p:nvSpPr>
        <p:spPr>
          <a:xfrm>
            <a:off x="2037143" y="2544259"/>
            <a:ext cx="64575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1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96" name="Google Shape;96;p23"/>
          <p:cNvSpPr txBox="1"/>
          <p:nvPr>
            <p:ph idx="1" type="body"/>
          </p:nvPr>
        </p:nvSpPr>
        <p:spPr>
          <a:xfrm>
            <a:off x="2037143" y="3773347"/>
            <a:ext cx="64575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venir"/>
              <a:buNone/>
              <a:defRPr b="0" i="0" sz="18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venir"/>
              <a:buNone/>
              <a:defRPr b="0" i="0" sz="16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3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3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23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" name="Google Shape;100;p23"/>
          <p:cNvSpPr/>
          <p:nvPr/>
        </p:nvSpPr>
        <p:spPr>
          <a:xfrm>
            <a:off x="0" y="2395728"/>
            <a:ext cx="9144000" cy="2747700"/>
          </a:xfrm>
          <a:prstGeom prst="rect">
            <a:avLst/>
          </a:prstGeom>
          <a:solidFill>
            <a:srgbClr val="404041">
              <a:alpha val="4710"/>
            </a:srgbClr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Bullets">
  <p:cSld name="Title &amp; Bullets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103" name="Google Shape;103;p24"/>
          <p:cNvSpPr txBox="1"/>
          <p:nvPr>
            <p:ph idx="1" type="body"/>
          </p:nvPr>
        </p:nvSpPr>
        <p:spPr>
          <a:xfrm>
            <a:off x="5675950" y="1200150"/>
            <a:ext cx="30108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1"/>
              </a:buClr>
              <a:buSzPts val="3200"/>
              <a:buFont typeface="Avenir"/>
              <a:buChar char="●"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Char char="○"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Char char="■"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Char char="●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Char char="○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106" name="Google Shape;106;p25"/>
          <p:cNvSpPr txBox="1"/>
          <p:nvPr>
            <p:ph idx="1" type="body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1"/>
              </a:buClr>
              <a:buSzPts val="3200"/>
              <a:buFont typeface="Avenir"/>
              <a:buNone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None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25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Google Shape;108;p25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5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>
  <p:cSld name="Title and body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/>
          <p:nvPr>
            <p:ph type="title"/>
          </p:nvPr>
        </p:nvSpPr>
        <p:spPr>
          <a:xfrm>
            <a:off x="1213756" y="445025"/>
            <a:ext cx="7618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112" name="Google Shape;112;p26"/>
          <p:cNvSpPr txBox="1"/>
          <p:nvPr>
            <p:ph idx="1" type="body"/>
          </p:nvPr>
        </p:nvSpPr>
        <p:spPr>
          <a:xfrm>
            <a:off x="1213756" y="1152475"/>
            <a:ext cx="7618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200"/>
              <a:buFont typeface="Avenir"/>
              <a:buChar char="●"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Char char="○"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Char char="■"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Char char="●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Char char="○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p2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4" name="Google Shape;114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56" y="99844"/>
            <a:ext cx="1028701" cy="102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/>
          <p:nvPr>
            <p:ph type="title"/>
          </p:nvPr>
        </p:nvSpPr>
        <p:spPr>
          <a:xfrm>
            <a:off x="457201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1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117" name="Google Shape;117;p27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1"/>
              </a:buClr>
              <a:buSzPts val="3200"/>
              <a:buFont typeface="Avenir"/>
              <a:buNone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None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7"/>
          <p:cNvSpPr txBox="1"/>
          <p:nvPr>
            <p:ph idx="2" type="body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1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1000"/>
              <a:buFont typeface="Avenir"/>
              <a:buNone/>
              <a:defRPr b="0" i="0" sz="1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900"/>
              <a:buFont typeface="Avenir"/>
              <a:buNone/>
              <a:defRPr b="0" i="0" sz="9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900"/>
              <a:buFont typeface="Avenir"/>
              <a:buNone/>
              <a:defRPr b="0" i="0" sz="9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27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Google Shape;120;p27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" name="Google Shape;121;p27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 title and description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200"/>
              <a:buFont typeface="Avenir"/>
              <a:buNone/>
              <a:defRPr b="0" i="0" sz="4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9pPr>
          </a:lstStyle>
          <a:p/>
        </p:txBody>
      </p:sp>
      <p:sp>
        <p:nvSpPr>
          <p:cNvPr id="125" name="Google Shape;125;p2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100"/>
              <a:buFont typeface="Avenir"/>
              <a:buNone/>
              <a:defRPr b="0" i="0" sz="21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100"/>
              <a:buFont typeface="Avenir"/>
              <a:buNone/>
              <a:defRPr b="0" i="0" sz="21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100"/>
              <a:buFont typeface="Avenir"/>
              <a:buNone/>
              <a:defRPr b="0" i="0" sz="21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100"/>
              <a:buFont typeface="Avenir"/>
              <a:buNone/>
              <a:defRPr b="0" i="0" sz="21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100"/>
              <a:buFont typeface="Avenir"/>
              <a:buNone/>
              <a:defRPr b="0" i="0" sz="21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" name="Google Shape;126;p2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200"/>
              <a:buFont typeface="Avenir"/>
              <a:buChar char="●"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Char char="○"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Char char="■"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Char char="●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Char char="○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2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8" name="Google Shape;128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881509"/>
            <a:ext cx="4572000" cy="3380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/>
          <p:nvPr>
            <p:ph type="title"/>
          </p:nvPr>
        </p:nvSpPr>
        <p:spPr>
          <a:xfrm>
            <a:off x="1385208" y="282181"/>
            <a:ext cx="730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131" name="Google Shape;131;p29"/>
          <p:cNvSpPr txBox="1"/>
          <p:nvPr>
            <p:ph idx="1" type="body"/>
          </p:nvPr>
        </p:nvSpPr>
        <p:spPr>
          <a:xfrm>
            <a:off x="1385208" y="1151334"/>
            <a:ext cx="35133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Char char="○"/>
              <a:defRPr b="1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CB040"/>
              </a:buClr>
              <a:buSzPts val="1800"/>
              <a:buFont typeface="Arial"/>
              <a:buChar char="■"/>
              <a:defRPr b="1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○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29"/>
          <p:cNvSpPr txBox="1"/>
          <p:nvPr>
            <p:ph idx="2" type="body"/>
          </p:nvPr>
        </p:nvSpPr>
        <p:spPr>
          <a:xfrm>
            <a:off x="1385207" y="1631155"/>
            <a:ext cx="35133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Avenir"/>
              <a:buNone/>
              <a:defRPr b="0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ts val="1600"/>
              <a:buFont typeface="Avenir"/>
              <a:buNone/>
              <a:defRPr b="0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ts val="1600"/>
              <a:buFont typeface="Avenir"/>
              <a:buNone/>
              <a:defRPr b="0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29"/>
          <p:cNvSpPr txBox="1"/>
          <p:nvPr>
            <p:ph idx="3" type="body"/>
          </p:nvPr>
        </p:nvSpPr>
        <p:spPr>
          <a:xfrm>
            <a:off x="5083628" y="1151334"/>
            <a:ext cx="36033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Char char="○"/>
              <a:defRPr b="1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CB040"/>
              </a:buClr>
              <a:buSzPts val="1800"/>
              <a:buFont typeface="Arial"/>
              <a:buChar char="■"/>
              <a:defRPr b="1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○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29"/>
          <p:cNvSpPr txBox="1"/>
          <p:nvPr>
            <p:ph idx="4" type="body"/>
          </p:nvPr>
        </p:nvSpPr>
        <p:spPr>
          <a:xfrm>
            <a:off x="5083628" y="1631155"/>
            <a:ext cx="36033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Avenir"/>
              <a:buNone/>
              <a:defRPr b="0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ts val="1600"/>
              <a:buFont typeface="Avenir"/>
              <a:buNone/>
              <a:defRPr b="0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ts val="1600"/>
              <a:buFont typeface="Avenir"/>
              <a:buNone/>
              <a:defRPr b="0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29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29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29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8" name="Google Shape;138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56" y="99844"/>
            <a:ext cx="1028701" cy="102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0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1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141" name="Google Shape;141;p30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CB04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CB04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CB04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Google Shape;142;p30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CB04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CB040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921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■"/>
              <a:defRPr b="0" i="0" sz="1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FCB040"/>
              </a:buClr>
              <a:buSzPts val="900"/>
              <a:buFont typeface="Arial"/>
              <a:buChar char="●"/>
              <a:defRPr b="0" i="0" sz="9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FCB040"/>
              </a:buClr>
              <a:buSzPts val="900"/>
              <a:buFont typeface="Arial"/>
              <a:buChar char="○"/>
              <a:defRPr b="0" i="0" sz="9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■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●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○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■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30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6" name="Google Shape;146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56" y="99844"/>
            <a:ext cx="1028701" cy="102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/>
          <p:nvPr/>
        </p:nvSpPr>
        <p:spPr>
          <a:xfrm>
            <a:off x="0" y="2395725"/>
            <a:ext cx="9144000" cy="2747700"/>
          </a:xfrm>
          <a:prstGeom prst="rect">
            <a:avLst/>
          </a:prstGeom>
          <a:solidFill>
            <a:srgbClr val="404041">
              <a:alpha val="4710"/>
            </a:srgbClr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00" y="105605"/>
            <a:ext cx="6336900" cy="199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2"/>
          <p:cNvSpPr txBox="1"/>
          <p:nvPr>
            <p:ph type="title"/>
          </p:nvPr>
        </p:nvSpPr>
        <p:spPr>
          <a:xfrm>
            <a:off x="2037143" y="2544259"/>
            <a:ext cx="64575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1400"/>
              <a:buFont typeface="Avenir"/>
              <a:buNone/>
              <a:defRPr b="1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Slide" type="title">
  <p:cSld name="TITLE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3"/>
          <p:cNvSpPr/>
          <p:nvPr/>
        </p:nvSpPr>
        <p:spPr>
          <a:xfrm>
            <a:off x="5278050" y="210525"/>
            <a:ext cx="3657600" cy="4567800"/>
          </a:xfrm>
          <a:prstGeom prst="rect">
            <a:avLst/>
          </a:prstGeom>
          <a:gradFill>
            <a:gsLst>
              <a:gs pos="0">
                <a:srgbClr val="92278F"/>
              </a:gs>
              <a:gs pos="100000">
                <a:srgbClr val="EC2B8D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0520" y="641972"/>
            <a:ext cx="4572000" cy="338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3"/>
          <p:cNvSpPr txBox="1"/>
          <p:nvPr>
            <p:ph type="ctrTitle"/>
          </p:nvPr>
        </p:nvSpPr>
        <p:spPr>
          <a:xfrm>
            <a:off x="5463248" y="1458409"/>
            <a:ext cx="3333600" cy="16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None/>
              <a:defRPr b="0" i="0" sz="3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0" name="Google Shape;160;p33"/>
          <p:cNvSpPr txBox="1"/>
          <p:nvPr>
            <p:ph idx="1" type="subTitle"/>
          </p:nvPr>
        </p:nvSpPr>
        <p:spPr>
          <a:xfrm>
            <a:off x="5463250" y="3321925"/>
            <a:ext cx="3333600" cy="14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32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457200" marR="0" rtl="0" algn="ctr">
              <a:spcBef>
                <a:spcPts val="560"/>
              </a:spcBef>
              <a:spcAft>
                <a:spcPts val="0"/>
              </a:spcAft>
              <a:buClr>
                <a:srgbClr val="FCB04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rgbClr val="FCB04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4"/>
          <p:cNvSpPr txBox="1"/>
          <p:nvPr>
            <p:ph type="ctrTitle"/>
          </p:nvPr>
        </p:nvSpPr>
        <p:spPr>
          <a:xfrm>
            <a:off x="685800" y="3701349"/>
            <a:ext cx="777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1400"/>
              <a:buFont typeface="Avenir"/>
              <a:buNone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3" name="Google Shape;163;p34"/>
          <p:cNvSpPr txBox="1"/>
          <p:nvPr>
            <p:ph idx="1" type="subTitle"/>
          </p:nvPr>
        </p:nvSpPr>
        <p:spPr>
          <a:xfrm>
            <a:off x="1371600" y="4141726"/>
            <a:ext cx="6400800" cy="5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32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457200" marR="0" rtl="0" algn="ctr">
              <a:spcBef>
                <a:spcPts val="560"/>
              </a:spcBef>
              <a:spcAft>
                <a:spcPts val="0"/>
              </a:spcAft>
              <a:buClr>
                <a:srgbClr val="FCB04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rgbClr val="FCB04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64" name="Google Shape;164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86000" y="163023"/>
            <a:ext cx="4572000" cy="338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urple">
  <p:cSld name="1_Title - Center">
    <p:bg>
      <p:bgPr>
        <a:noFill/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EC2B8D"/>
              </a:gs>
              <a:gs pos="100000">
                <a:srgbClr val="92278F"/>
              </a:gs>
            </a:gsLst>
            <a:lin ang="2700006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35"/>
          <p:cNvSpPr txBox="1"/>
          <p:nvPr>
            <p:ph type="title"/>
          </p:nvPr>
        </p:nvSpPr>
        <p:spPr>
          <a:xfrm>
            <a:off x="353028" y="2110979"/>
            <a:ext cx="8437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None/>
              <a:defRPr b="0" i="0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8" name="Google Shape;168;p35"/>
          <p:cNvSpPr txBox="1"/>
          <p:nvPr>
            <p:ph idx="1" type="body"/>
          </p:nvPr>
        </p:nvSpPr>
        <p:spPr>
          <a:xfrm>
            <a:off x="382588" y="4773309"/>
            <a:ext cx="70026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32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28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24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- Logo" type="blank">
  <p:cSld name="BLANK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57" y="99844"/>
            <a:ext cx="1028700" cy="10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CUSTOM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range">
  <p:cSld name="Title - Center">
    <p:bg>
      <p:bgPr>
        <a:noFill/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25929"/>
              </a:gs>
              <a:gs pos="100000">
                <a:srgbClr val="FCB040"/>
              </a:gs>
            </a:gsLst>
            <a:lin ang="2700006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8"/>
          <p:cNvSpPr txBox="1"/>
          <p:nvPr>
            <p:ph type="title"/>
          </p:nvPr>
        </p:nvSpPr>
        <p:spPr>
          <a:xfrm>
            <a:off x="381964" y="2110979"/>
            <a:ext cx="8380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None/>
              <a:defRPr b="0" i="0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5" name="Google Shape;175;p38"/>
          <p:cNvSpPr txBox="1"/>
          <p:nvPr>
            <p:ph idx="1" type="body"/>
          </p:nvPr>
        </p:nvSpPr>
        <p:spPr>
          <a:xfrm>
            <a:off x="382588" y="4773309"/>
            <a:ext cx="70026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32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28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24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9"/>
          <p:cNvSpPr txBox="1"/>
          <p:nvPr>
            <p:ph type="title"/>
          </p:nvPr>
        </p:nvSpPr>
        <p:spPr>
          <a:xfrm>
            <a:off x="1385208" y="282181"/>
            <a:ext cx="730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14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8" name="Google Shape;178;p39"/>
          <p:cNvSpPr txBox="1"/>
          <p:nvPr>
            <p:ph idx="1" type="body"/>
          </p:nvPr>
        </p:nvSpPr>
        <p:spPr>
          <a:xfrm>
            <a:off x="1385208" y="1156607"/>
            <a:ext cx="730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FCB04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FCB040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FCB04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79" name="Google Shape;179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57" y="99844"/>
            <a:ext cx="1028700" cy="10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lumn Content" type="twoObj">
  <p:cSld name="TWO_OBJECTS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/>
          <p:nvPr>
            <p:ph type="title"/>
          </p:nvPr>
        </p:nvSpPr>
        <p:spPr>
          <a:xfrm>
            <a:off x="1385208" y="282181"/>
            <a:ext cx="730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14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2" name="Google Shape;182;p40"/>
          <p:cNvSpPr txBox="1"/>
          <p:nvPr>
            <p:ph idx="1" type="body"/>
          </p:nvPr>
        </p:nvSpPr>
        <p:spPr>
          <a:xfrm>
            <a:off x="1385208" y="1150491"/>
            <a:ext cx="3426300" cy="25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FCB04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FCB040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rgbClr val="FCB040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rgbClr val="FCB040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3" name="Google Shape;183;p40"/>
          <p:cNvSpPr txBox="1"/>
          <p:nvPr>
            <p:ph idx="2" type="body"/>
          </p:nvPr>
        </p:nvSpPr>
        <p:spPr>
          <a:xfrm>
            <a:off x="5018314" y="1150491"/>
            <a:ext cx="3668400" cy="25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FCB04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FCB040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rgbClr val="FCB040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rgbClr val="FCB040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84" name="Google Shape;184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57" y="99844"/>
            <a:ext cx="1028700" cy="10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57" y="99844"/>
            <a:ext cx="1028700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41"/>
          <p:cNvSpPr txBox="1"/>
          <p:nvPr>
            <p:ph type="title"/>
          </p:nvPr>
        </p:nvSpPr>
        <p:spPr>
          <a:xfrm>
            <a:off x="1385208" y="282181"/>
            <a:ext cx="730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14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Quote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- Center" type="tx">
  <p:cSld name="TITLE_AND_BODY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3"/>
          <p:cNvSpPr txBox="1"/>
          <p:nvPr>
            <p:ph type="title"/>
          </p:nvPr>
        </p:nvSpPr>
        <p:spPr>
          <a:xfrm>
            <a:off x="762000" y="1976438"/>
            <a:ext cx="76200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1">
  <p:cSld name="TITLE_AND_BODY_1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14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4" name="Google Shape;194;p45"/>
          <p:cNvSpPr txBox="1"/>
          <p:nvPr>
            <p:ph idx="1" type="body"/>
          </p:nvPr>
        </p:nvSpPr>
        <p:spPr>
          <a:xfrm rot="5400000">
            <a:off x="2874750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FCB04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FCB040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FCB04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4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4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4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6"/>
          <p:cNvSpPr txBox="1"/>
          <p:nvPr>
            <p:ph type="title"/>
          </p:nvPr>
        </p:nvSpPr>
        <p:spPr>
          <a:xfrm rot="5400000">
            <a:off x="6012600" y="771581"/>
            <a:ext cx="32910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14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0" name="Google Shape;200;p46"/>
          <p:cNvSpPr txBox="1"/>
          <p:nvPr>
            <p:ph idx="1" type="body"/>
          </p:nvPr>
        </p:nvSpPr>
        <p:spPr>
          <a:xfrm rot="5400000">
            <a:off x="1821600" y="-1209619"/>
            <a:ext cx="32910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FCB04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FCB040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FCB04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1" name="Google Shape;201;p4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2" name="Google Shape;202;p4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3" name="Google Shape;203;p4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Bullets">
  <p:cSld name="Title &amp; Bullets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7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206" name="Google Shape;206;p47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1"/>
              </a:buClr>
              <a:buSzPts val="3200"/>
              <a:buFont typeface="Avenir"/>
              <a:buChar char="•"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Char char="•"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Char char="•"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Char char="•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Char char="•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8"/>
          <p:cNvSpPr txBox="1"/>
          <p:nvPr>
            <p:ph type="title"/>
          </p:nvPr>
        </p:nvSpPr>
        <p:spPr>
          <a:xfrm>
            <a:off x="1336221" y="280989"/>
            <a:ext cx="26670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1400"/>
              <a:buFont typeface="Avenir"/>
              <a:buNone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9" name="Google Shape;209;p48"/>
          <p:cNvSpPr txBox="1"/>
          <p:nvPr>
            <p:ph idx="1" type="body"/>
          </p:nvPr>
        </p:nvSpPr>
        <p:spPr>
          <a:xfrm>
            <a:off x="4082143" y="280990"/>
            <a:ext cx="4604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FCB04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FCB040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FCB04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48"/>
          <p:cNvSpPr txBox="1"/>
          <p:nvPr>
            <p:ph idx="2" type="body"/>
          </p:nvPr>
        </p:nvSpPr>
        <p:spPr>
          <a:xfrm>
            <a:off x="1336221" y="1152528"/>
            <a:ext cx="26670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FCB040"/>
              </a:buClr>
              <a:buSzPts val="3200"/>
              <a:buFont typeface="Arial"/>
              <a:buNone/>
              <a:defRPr b="0" i="0" sz="1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FCB040"/>
              </a:buClr>
              <a:buSzPts val="2800"/>
              <a:buFont typeface="Arial"/>
              <a:buNone/>
              <a:defRPr b="0" i="0" sz="1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2400"/>
              <a:buFont typeface="Arial"/>
              <a:buNone/>
              <a:defRPr b="0" i="0" sz="1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None/>
              <a:defRPr b="0" i="0" sz="9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None/>
              <a:defRPr b="0" i="0" sz="9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4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2" name="Google Shape;212;p4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3" name="Google Shape;213;p4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4" name="Google Shape;214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57" y="99844"/>
            <a:ext cx="1028700" cy="10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9"/>
          <p:cNvSpPr txBox="1"/>
          <p:nvPr>
            <p:ph type="title"/>
          </p:nvPr>
        </p:nvSpPr>
        <p:spPr>
          <a:xfrm>
            <a:off x="1385208" y="282181"/>
            <a:ext cx="730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217" name="Google Shape;217;p49"/>
          <p:cNvSpPr txBox="1"/>
          <p:nvPr>
            <p:ph idx="1" type="body"/>
          </p:nvPr>
        </p:nvSpPr>
        <p:spPr>
          <a:xfrm>
            <a:off x="1385208" y="1151334"/>
            <a:ext cx="35133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Char char="○"/>
              <a:defRPr b="1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CB040"/>
              </a:buClr>
              <a:buSzPts val="1800"/>
              <a:buFont typeface="Arial"/>
              <a:buChar char="■"/>
              <a:defRPr b="1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○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8" name="Google Shape;218;p49"/>
          <p:cNvSpPr txBox="1"/>
          <p:nvPr>
            <p:ph idx="2" type="body"/>
          </p:nvPr>
        </p:nvSpPr>
        <p:spPr>
          <a:xfrm>
            <a:off x="1385207" y="1631155"/>
            <a:ext cx="35133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Avenir"/>
              <a:buNone/>
              <a:defRPr b="0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ts val="1600"/>
              <a:buFont typeface="Avenir"/>
              <a:buNone/>
              <a:defRPr b="0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ts val="1600"/>
              <a:buFont typeface="Avenir"/>
              <a:buNone/>
              <a:defRPr b="0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9" name="Google Shape;219;p49"/>
          <p:cNvSpPr txBox="1"/>
          <p:nvPr>
            <p:ph idx="3" type="body"/>
          </p:nvPr>
        </p:nvSpPr>
        <p:spPr>
          <a:xfrm>
            <a:off x="5083628" y="1151334"/>
            <a:ext cx="36033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Char char="○"/>
              <a:defRPr b="1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CB040"/>
              </a:buClr>
              <a:buSzPts val="1800"/>
              <a:buFont typeface="Arial"/>
              <a:buChar char="■"/>
              <a:defRPr b="1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○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0" name="Google Shape;220;p49"/>
          <p:cNvSpPr txBox="1"/>
          <p:nvPr>
            <p:ph idx="4" type="body"/>
          </p:nvPr>
        </p:nvSpPr>
        <p:spPr>
          <a:xfrm>
            <a:off x="5083628" y="1631155"/>
            <a:ext cx="36033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Avenir"/>
              <a:buNone/>
              <a:defRPr b="0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ts val="1600"/>
              <a:buFont typeface="Avenir"/>
              <a:buNone/>
              <a:defRPr b="0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ts val="1600"/>
              <a:buFont typeface="Avenir"/>
              <a:buNone/>
              <a:defRPr b="0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1" name="Google Shape;221;p49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2" name="Google Shape;222;p49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3" name="Google Shape;223;p49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4" name="Google Shape;224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56" y="99844"/>
            <a:ext cx="1028701" cy="102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00" y="105605"/>
            <a:ext cx="6336792" cy="1993392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51"/>
          <p:cNvSpPr txBox="1"/>
          <p:nvPr>
            <p:ph type="title"/>
          </p:nvPr>
        </p:nvSpPr>
        <p:spPr>
          <a:xfrm>
            <a:off x="2037143" y="2544259"/>
            <a:ext cx="64575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1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235" name="Google Shape;235;p51"/>
          <p:cNvSpPr txBox="1"/>
          <p:nvPr>
            <p:ph idx="1" type="body"/>
          </p:nvPr>
        </p:nvSpPr>
        <p:spPr>
          <a:xfrm>
            <a:off x="2037143" y="3773347"/>
            <a:ext cx="64575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venir"/>
              <a:buNone/>
              <a:defRPr b="0" i="0" sz="18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venir"/>
              <a:buNone/>
              <a:defRPr b="0" i="0" sz="16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6" name="Google Shape;236;p51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7" name="Google Shape;237;p51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51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51"/>
          <p:cNvSpPr/>
          <p:nvPr/>
        </p:nvSpPr>
        <p:spPr>
          <a:xfrm>
            <a:off x="0" y="2395728"/>
            <a:ext cx="9144000" cy="2747700"/>
          </a:xfrm>
          <a:prstGeom prst="rect">
            <a:avLst/>
          </a:prstGeom>
          <a:solidFill>
            <a:srgbClr val="404041">
              <a:alpha val="4710"/>
            </a:srgbClr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 type="tx">
  <p:cSld name="TITLE_AND_BODY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- Center">
  <p:cSld name="2_Title - Center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3"/>
          <p:cNvSpPr txBox="1"/>
          <p:nvPr>
            <p:ph type="title"/>
          </p:nvPr>
        </p:nvSpPr>
        <p:spPr>
          <a:xfrm>
            <a:off x="762000" y="1976438"/>
            <a:ext cx="76200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Bullets">
  <p:cSld name="Title &amp; Bullets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4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245" name="Google Shape;245;p54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1"/>
              </a:buClr>
              <a:buSzPts val="3200"/>
              <a:buFont typeface="Avenir"/>
              <a:buChar char="•"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Char char="•"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Char char="•"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Char char="•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Char char="•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248" name="Google Shape;248;p55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1"/>
              </a:buClr>
              <a:buSzPts val="3200"/>
              <a:buFont typeface="Avenir"/>
              <a:buNone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None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9" name="Google Shape;249;p55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0" name="Google Shape;250;p55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1" name="Google Shape;251;p55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6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4" name="Google Shape;254;p56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5" name="Google Shape;255;p56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6" name="Google Shape;256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56" y="99844"/>
            <a:ext cx="1028701" cy="102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 title and description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200"/>
              <a:buFont typeface="Avenir"/>
              <a:buNone/>
              <a:defRPr b="0" i="0" sz="4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9pPr>
          </a:lstStyle>
          <a:p/>
        </p:txBody>
      </p:sp>
      <p:sp>
        <p:nvSpPr>
          <p:cNvPr id="260" name="Google Shape;260;p5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100"/>
              <a:buFont typeface="Avenir"/>
              <a:buNone/>
              <a:defRPr b="0" i="0" sz="21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100"/>
              <a:buFont typeface="Avenir"/>
              <a:buNone/>
              <a:defRPr b="0" i="0" sz="21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100"/>
              <a:buFont typeface="Avenir"/>
              <a:buNone/>
              <a:defRPr b="0" i="0" sz="21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100"/>
              <a:buFont typeface="Avenir"/>
              <a:buNone/>
              <a:defRPr b="0" i="0" sz="21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100"/>
              <a:buFont typeface="Avenir"/>
              <a:buNone/>
              <a:defRPr b="0" i="0" sz="21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1" name="Google Shape;261;p5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200"/>
              <a:buFont typeface="Avenir"/>
              <a:buChar char="●"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Char char="○"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Char char="■"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Char char="●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Char char="○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2" name="Google Shape;262;p5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3" name="Google Shape;263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881509"/>
            <a:ext cx="4572000" cy="3380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>
  <p:cSld name="Title and body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8"/>
          <p:cNvSpPr txBox="1"/>
          <p:nvPr>
            <p:ph type="title"/>
          </p:nvPr>
        </p:nvSpPr>
        <p:spPr>
          <a:xfrm>
            <a:off x="1213756" y="445025"/>
            <a:ext cx="7618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266" name="Google Shape;266;p58"/>
          <p:cNvSpPr txBox="1"/>
          <p:nvPr>
            <p:ph idx="1" type="body"/>
          </p:nvPr>
        </p:nvSpPr>
        <p:spPr>
          <a:xfrm>
            <a:off x="1213756" y="1152475"/>
            <a:ext cx="7618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200"/>
              <a:buFont typeface="Avenir"/>
              <a:buChar char="●"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Char char="○"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Char char="■"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Char char="●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Char char="○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7" name="Google Shape;267;p5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8" name="Google Shape;268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56" y="99844"/>
            <a:ext cx="1028701" cy="102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9"/>
          <p:cNvSpPr txBox="1"/>
          <p:nvPr>
            <p:ph type="title"/>
          </p:nvPr>
        </p:nvSpPr>
        <p:spPr>
          <a:xfrm>
            <a:off x="1385208" y="282181"/>
            <a:ext cx="730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271" name="Google Shape;271;p59"/>
          <p:cNvSpPr txBox="1"/>
          <p:nvPr>
            <p:ph idx="1" type="body"/>
          </p:nvPr>
        </p:nvSpPr>
        <p:spPr>
          <a:xfrm>
            <a:off x="1385208" y="1151334"/>
            <a:ext cx="35133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Char char="○"/>
              <a:defRPr b="1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CB040"/>
              </a:buClr>
              <a:buSzPts val="1800"/>
              <a:buFont typeface="Arial"/>
              <a:buChar char="■"/>
              <a:defRPr b="1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○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2" name="Google Shape;272;p59"/>
          <p:cNvSpPr txBox="1"/>
          <p:nvPr>
            <p:ph idx="2" type="body"/>
          </p:nvPr>
        </p:nvSpPr>
        <p:spPr>
          <a:xfrm>
            <a:off x="1385207" y="1631155"/>
            <a:ext cx="35133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Avenir"/>
              <a:buNone/>
              <a:defRPr b="0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ts val="1600"/>
              <a:buFont typeface="Avenir"/>
              <a:buNone/>
              <a:defRPr b="0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ts val="1600"/>
              <a:buFont typeface="Avenir"/>
              <a:buNone/>
              <a:defRPr b="0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3" name="Google Shape;273;p59"/>
          <p:cNvSpPr txBox="1"/>
          <p:nvPr>
            <p:ph idx="3" type="body"/>
          </p:nvPr>
        </p:nvSpPr>
        <p:spPr>
          <a:xfrm>
            <a:off x="5083628" y="1151334"/>
            <a:ext cx="36033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Char char="○"/>
              <a:defRPr b="1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CB040"/>
              </a:buClr>
              <a:buSzPts val="1800"/>
              <a:buFont typeface="Arial"/>
              <a:buChar char="■"/>
              <a:defRPr b="1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○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4" name="Google Shape;274;p59"/>
          <p:cNvSpPr txBox="1"/>
          <p:nvPr>
            <p:ph idx="4" type="body"/>
          </p:nvPr>
        </p:nvSpPr>
        <p:spPr>
          <a:xfrm>
            <a:off x="5083628" y="1631155"/>
            <a:ext cx="36033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Avenir"/>
              <a:buNone/>
              <a:defRPr b="0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ts val="1600"/>
              <a:buFont typeface="Avenir"/>
              <a:buNone/>
              <a:defRPr b="0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ts val="1600"/>
              <a:buFont typeface="Avenir"/>
              <a:buNone/>
              <a:defRPr b="0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5" name="Google Shape;275;p59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6" name="Google Shape;276;p59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7" name="Google Shape;277;p59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8" name="Google Shape;278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56" y="99844"/>
            <a:ext cx="1028701" cy="102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60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1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281" name="Google Shape;281;p60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CB04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CB04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CB04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60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CB04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CB040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921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■"/>
              <a:defRPr b="0" i="0" sz="1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FCB040"/>
              </a:buClr>
              <a:buSzPts val="900"/>
              <a:buFont typeface="Arial"/>
              <a:buChar char="●"/>
              <a:defRPr b="0" i="0" sz="9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FCB040"/>
              </a:buClr>
              <a:buSzPts val="900"/>
              <a:buFont typeface="Arial"/>
              <a:buChar char="○"/>
              <a:defRPr b="0" i="0" sz="9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■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●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○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■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p60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60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60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6" name="Google Shape;286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56" y="99844"/>
            <a:ext cx="1028701" cy="102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1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289" name="Google Shape;289;p61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0" name="Google Shape;290;p61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1" name="Google Shape;291;p61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- Center">
  <p:cSld name="1_Title - Center">
    <p:bg>
      <p:bgPr>
        <a:gradFill>
          <a:gsLst>
            <a:gs pos="0">
              <a:srgbClr val="EC2B8D"/>
            </a:gs>
            <a:gs pos="100000">
              <a:srgbClr val="92278F"/>
            </a:gs>
          </a:gsLst>
          <a:lin ang="2700006" scaled="0"/>
        </a:gra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3"/>
          <p:cNvSpPr txBox="1"/>
          <p:nvPr>
            <p:ph type="title"/>
          </p:nvPr>
        </p:nvSpPr>
        <p:spPr>
          <a:xfrm>
            <a:off x="353028" y="2110978"/>
            <a:ext cx="8437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venir"/>
              <a:buNone/>
              <a:defRPr b="0" i="0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301" name="Google Shape;301;p63"/>
          <p:cNvSpPr txBox="1"/>
          <p:nvPr>
            <p:ph idx="1" type="body"/>
          </p:nvPr>
        </p:nvSpPr>
        <p:spPr>
          <a:xfrm>
            <a:off x="382587" y="4773308"/>
            <a:ext cx="70026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2100" lvl="0" marL="457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●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921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○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921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■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921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●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○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- Center" type="tx">
  <p:cSld name="TITLE_AND_BODY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4"/>
          <p:cNvSpPr txBox="1"/>
          <p:nvPr>
            <p:ph type="title"/>
          </p:nvPr>
        </p:nvSpPr>
        <p:spPr>
          <a:xfrm>
            <a:off x="762000" y="1976438"/>
            <a:ext cx="76200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5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6" name="Google Shape;306;p65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7" name="Google Shape;307;p65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8" name="Google Shape;308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56" y="99844"/>
            <a:ext cx="1028701" cy="102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Quote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7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312" name="Google Shape;312;p67"/>
          <p:cNvSpPr txBox="1"/>
          <p:nvPr>
            <p:ph idx="1" type="subTitle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venir"/>
              <a:buNone/>
              <a:defRPr b="0" i="0" sz="3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venir"/>
              <a:buNone/>
              <a:defRPr b="0" i="0" sz="28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3" name="Google Shape;313;p67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p67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5" name="Google Shape;315;p67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8"/>
          <p:cNvSpPr txBox="1"/>
          <p:nvPr>
            <p:ph type="title"/>
          </p:nvPr>
        </p:nvSpPr>
        <p:spPr>
          <a:xfrm>
            <a:off x="1385208" y="282181"/>
            <a:ext cx="730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318" name="Google Shape;318;p68"/>
          <p:cNvSpPr txBox="1"/>
          <p:nvPr>
            <p:ph idx="1" type="body"/>
          </p:nvPr>
        </p:nvSpPr>
        <p:spPr>
          <a:xfrm>
            <a:off x="1385208" y="1150491"/>
            <a:ext cx="3426300" cy="25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None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Avenir"/>
              <a:buNone/>
              <a:defRPr b="0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Avenir"/>
              <a:buNone/>
              <a:defRPr b="0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9" name="Google Shape;319;p68"/>
          <p:cNvSpPr txBox="1"/>
          <p:nvPr>
            <p:ph idx="2" type="body"/>
          </p:nvPr>
        </p:nvSpPr>
        <p:spPr>
          <a:xfrm>
            <a:off x="5018314" y="1150491"/>
            <a:ext cx="3668400" cy="25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None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Avenir"/>
              <a:buNone/>
              <a:defRPr b="0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Avenir"/>
              <a:buNone/>
              <a:defRPr b="0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0" name="Google Shape;320;p68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1" name="Google Shape;321;p68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2" name="Google Shape;322;p68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3" name="Google Shape;323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56" y="99844"/>
            <a:ext cx="1028701" cy="102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- Center">
  <p:cSld name="Title - Center">
    <p:bg>
      <p:bgPr>
        <a:gradFill>
          <a:gsLst>
            <a:gs pos="0">
              <a:srgbClr val="F25929"/>
            </a:gs>
            <a:gs pos="100000">
              <a:srgbClr val="FCB040"/>
            </a:gs>
          </a:gsLst>
          <a:lin ang="2700006" scaled="0"/>
        </a:gra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9"/>
          <p:cNvSpPr txBox="1"/>
          <p:nvPr>
            <p:ph type="title"/>
          </p:nvPr>
        </p:nvSpPr>
        <p:spPr>
          <a:xfrm>
            <a:off x="381963" y="2110978"/>
            <a:ext cx="8380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venir"/>
              <a:buNone/>
              <a:defRPr b="0" i="0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326" name="Google Shape;326;p69"/>
          <p:cNvSpPr txBox="1"/>
          <p:nvPr>
            <p:ph idx="1" type="body"/>
          </p:nvPr>
        </p:nvSpPr>
        <p:spPr>
          <a:xfrm>
            <a:off x="382587" y="4773308"/>
            <a:ext cx="70026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2100" lvl="0" marL="457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●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921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○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921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■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921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●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○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7" name="Google Shape;327;p69"/>
          <p:cNvSpPr txBox="1"/>
          <p:nvPr/>
        </p:nvSpPr>
        <p:spPr>
          <a:xfrm>
            <a:off x="1286359" y="-30997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70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330" name="Google Shape;330;p70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1"/>
              </a:buClr>
              <a:buSzPts val="3200"/>
              <a:buFont typeface="Avenir"/>
              <a:buNone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None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1" name="Google Shape;331;p70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70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3" name="Google Shape;333;p70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le - Center">
  <p:cSld name="3_Title - Center">
    <p:bg>
      <p:bgPr>
        <a:gradFill>
          <a:gsLst>
            <a:gs pos="0">
              <a:srgbClr val="F25929"/>
            </a:gs>
            <a:gs pos="100000">
              <a:srgbClr val="FCB040"/>
            </a:gs>
          </a:gsLst>
          <a:lin ang="2700006" scaled="0"/>
        </a:gra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71"/>
          <p:cNvSpPr txBox="1"/>
          <p:nvPr>
            <p:ph type="title"/>
          </p:nvPr>
        </p:nvSpPr>
        <p:spPr>
          <a:xfrm>
            <a:off x="381962" y="2110977"/>
            <a:ext cx="8380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venir"/>
              <a:buNone/>
              <a:defRPr b="0" i="0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336" name="Google Shape;336;p71"/>
          <p:cNvSpPr txBox="1"/>
          <p:nvPr>
            <p:ph idx="1" type="body"/>
          </p:nvPr>
        </p:nvSpPr>
        <p:spPr>
          <a:xfrm>
            <a:off x="382587" y="4773307"/>
            <a:ext cx="70026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2100" lvl="0" marL="457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●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921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○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921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■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921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●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○"/>
              <a:defRPr b="1" i="0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2"/>
          <p:cNvSpPr txBox="1"/>
          <p:nvPr>
            <p:ph type="title"/>
          </p:nvPr>
        </p:nvSpPr>
        <p:spPr>
          <a:xfrm rot="5400000">
            <a:off x="6012599" y="771581"/>
            <a:ext cx="32910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339" name="Google Shape;339;p72"/>
          <p:cNvSpPr txBox="1"/>
          <p:nvPr>
            <p:ph idx="1" type="body"/>
          </p:nvPr>
        </p:nvSpPr>
        <p:spPr>
          <a:xfrm rot="5400000">
            <a:off x="1821600" y="-1209619"/>
            <a:ext cx="32910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1"/>
              </a:buClr>
              <a:buSzPts val="3200"/>
              <a:buFont typeface="Avenir"/>
              <a:buNone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None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0" name="Google Shape;340;p72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1" name="Google Shape;341;p72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2" name="Google Shape;342;p72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00" y="105605"/>
            <a:ext cx="6336792" cy="1993392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73"/>
          <p:cNvSpPr txBox="1"/>
          <p:nvPr>
            <p:ph type="title"/>
          </p:nvPr>
        </p:nvSpPr>
        <p:spPr>
          <a:xfrm>
            <a:off x="2037143" y="2544259"/>
            <a:ext cx="64575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1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346" name="Google Shape;346;p73"/>
          <p:cNvSpPr txBox="1"/>
          <p:nvPr>
            <p:ph idx="1" type="body"/>
          </p:nvPr>
        </p:nvSpPr>
        <p:spPr>
          <a:xfrm>
            <a:off x="2037143" y="3773347"/>
            <a:ext cx="64575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venir"/>
              <a:buNone/>
              <a:defRPr b="0" i="0" sz="18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venir"/>
              <a:buNone/>
              <a:defRPr b="0" i="0" sz="16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7" name="Google Shape;347;p73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8" name="Google Shape;348;p73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9" name="Google Shape;349;p73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0" name="Google Shape;350;p73"/>
          <p:cNvSpPr/>
          <p:nvPr/>
        </p:nvSpPr>
        <p:spPr>
          <a:xfrm>
            <a:off x="0" y="2395728"/>
            <a:ext cx="9144000" cy="2747700"/>
          </a:xfrm>
          <a:prstGeom prst="rect">
            <a:avLst/>
          </a:prstGeom>
          <a:solidFill>
            <a:srgbClr val="404041">
              <a:alpha val="4710"/>
            </a:srgbClr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Bullets">
  <p:cSld name="Title &amp; Bullets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74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353" name="Google Shape;353;p74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1"/>
              </a:buClr>
              <a:buSzPts val="3200"/>
              <a:buFont typeface="Avenir"/>
              <a:buChar char="•"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Char char="•"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Char char="•"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Char char="•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Char char="•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7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356" name="Google Shape;356;p75"/>
          <p:cNvSpPr txBox="1"/>
          <p:nvPr>
            <p:ph idx="1" type="body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1"/>
              </a:buClr>
              <a:buSzPts val="3200"/>
              <a:buFont typeface="Avenir"/>
              <a:buNone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None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7" name="Google Shape;357;p75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8" name="Google Shape;358;p75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9" name="Google Shape;359;p75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>
  <p:cSld name="Title and body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76"/>
          <p:cNvSpPr txBox="1"/>
          <p:nvPr>
            <p:ph type="title"/>
          </p:nvPr>
        </p:nvSpPr>
        <p:spPr>
          <a:xfrm>
            <a:off x="1213756" y="445025"/>
            <a:ext cx="7618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362" name="Google Shape;362;p76"/>
          <p:cNvSpPr txBox="1"/>
          <p:nvPr>
            <p:ph idx="1" type="body"/>
          </p:nvPr>
        </p:nvSpPr>
        <p:spPr>
          <a:xfrm>
            <a:off x="1213756" y="1152475"/>
            <a:ext cx="7618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200"/>
              <a:buFont typeface="Avenir"/>
              <a:buChar char="●"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Char char="○"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Char char="■"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Char char="●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Char char="○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3" name="Google Shape;363;p7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4" name="Google Shape;364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56" y="99844"/>
            <a:ext cx="1028701" cy="102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77"/>
          <p:cNvSpPr txBox="1"/>
          <p:nvPr>
            <p:ph type="title"/>
          </p:nvPr>
        </p:nvSpPr>
        <p:spPr>
          <a:xfrm>
            <a:off x="457201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1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367" name="Google Shape;367;p77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1"/>
              </a:buClr>
              <a:buSzPts val="3200"/>
              <a:buFont typeface="Avenir"/>
              <a:buNone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None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8" name="Google Shape;368;p77"/>
          <p:cNvSpPr txBox="1"/>
          <p:nvPr>
            <p:ph idx="2" type="body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1"/>
              </a:buClr>
              <a:buSzPts val="1400"/>
              <a:buFont typeface="Avenir"/>
              <a:buNone/>
              <a:defRPr b="0" i="0" sz="1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1000"/>
              <a:buFont typeface="Avenir"/>
              <a:buNone/>
              <a:defRPr b="0" i="0" sz="1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900"/>
              <a:buFont typeface="Avenir"/>
              <a:buNone/>
              <a:defRPr b="0" i="0" sz="9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900"/>
              <a:buFont typeface="Avenir"/>
              <a:buNone/>
              <a:defRPr b="0" i="0" sz="9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9" name="Google Shape;369;p77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0" name="Google Shape;370;p77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1" name="Google Shape;371;p77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Custom Layout">
  <p:cSld name="2_Custom Layout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8"/>
          <p:cNvSpPr/>
          <p:nvPr/>
        </p:nvSpPr>
        <p:spPr>
          <a:xfrm>
            <a:off x="0" y="-7144"/>
            <a:ext cx="9144000" cy="285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74" name="Google Shape;374;p78"/>
          <p:cNvSpPr txBox="1"/>
          <p:nvPr>
            <p:ph idx="1" type="body"/>
          </p:nvPr>
        </p:nvSpPr>
        <p:spPr>
          <a:xfrm>
            <a:off x="312058" y="1047751"/>
            <a:ext cx="8497200" cy="28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1"/>
              </a:buClr>
              <a:buSzPts val="3200"/>
              <a:buFont typeface="Avenir"/>
              <a:buNone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None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5" name="Google Shape;375;p78"/>
          <p:cNvSpPr txBox="1"/>
          <p:nvPr>
            <p:ph type="title"/>
          </p:nvPr>
        </p:nvSpPr>
        <p:spPr>
          <a:xfrm>
            <a:off x="230415" y="-71089"/>
            <a:ext cx="82296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1200"/>
              <a:buFont typeface="Avenir"/>
              <a:buNone/>
              <a:defRPr b="0" i="0" sz="12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 title and description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7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200"/>
              <a:buFont typeface="Avenir"/>
              <a:buNone/>
              <a:defRPr b="0" i="0" sz="4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Font typeface="Arial"/>
              <a:buNone/>
              <a:defRPr sz="4200"/>
            </a:lvl9pPr>
          </a:lstStyle>
          <a:p/>
        </p:txBody>
      </p:sp>
      <p:sp>
        <p:nvSpPr>
          <p:cNvPr id="379" name="Google Shape;379;p7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100"/>
              <a:buFont typeface="Avenir"/>
              <a:buNone/>
              <a:defRPr b="0" i="0" sz="21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100"/>
              <a:buFont typeface="Avenir"/>
              <a:buNone/>
              <a:defRPr b="0" i="0" sz="21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100"/>
              <a:buFont typeface="Avenir"/>
              <a:buNone/>
              <a:defRPr b="0" i="0" sz="21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100"/>
              <a:buFont typeface="Avenir"/>
              <a:buNone/>
              <a:defRPr b="0" i="0" sz="21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100"/>
              <a:buFont typeface="Avenir"/>
              <a:buNone/>
              <a:defRPr b="0" i="0" sz="21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7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200"/>
              <a:buFont typeface="Avenir"/>
              <a:buChar char="●"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Char char="○"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Char char="■"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Char char="●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Char char="○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7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2" name="Google Shape;382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881509"/>
            <a:ext cx="4572000" cy="3380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80"/>
          <p:cNvSpPr txBox="1"/>
          <p:nvPr>
            <p:ph type="title"/>
          </p:nvPr>
        </p:nvSpPr>
        <p:spPr>
          <a:xfrm>
            <a:off x="1385208" y="282181"/>
            <a:ext cx="730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385" name="Google Shape;385;p80"/>
          <p:cNvSpPr txBox="1"/>
          <p:nvPr>
            <p:ph idx="1" type="body"/>
          </p:nvPr>
        </p:nvSpPr>
        <p:spPr>
          <a:xfrm>
            <a:off x="1385208" y="1151334"/>
            <a:ext cx="35133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Char char="○"/>
              <a:defRPr b="1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CB040"/>
              </a:buClr>
              <a:buSzPts val="1800"/>
              <a:buFont typeface="Arial"/>
              <a:buChar char="■"/>
              <a:defRPr b="1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○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6" name="Google Shape;386;p80"/>
          <p:cNvSpPr txBox="1"/>
          <p:nvPr>
            <p:ph idx="2" type="body"/>
          </p:nvPr>
        </p:nvSpPr>
        <p:spPr>
          <a:xfrm>
            <a:off x="1385207" y="1631155"/>
            <a:ext cx="35133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Avenir"/>
              <a:buNone/>
              <a:defRPr b="0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ts val="1600"/>
              <a:buFont typeface="Avenir"/>
              <a:buNone/>
              <a:defRPr b="0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ts val="1600"/>
              <a:buFont typeface="Avenir"/>
              <a:buNone/>
              <a:defRPr b="0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7" name="Google Shape;387;p80"/>
          <p:cNvSpPr txBox="1"/>
          <p:nvPr>
            <p:ph idx="3" type="body"/>
          </p:nvPr>
        </p:nvSpPr>
        <p:spPr>
          <a:xfrm>
            <a:off x="5083628" y="1151334"/>
            <a:ext cx="36033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Char char="○"/>
              <a:defRPr b="1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CB040"/>
              </a:buClr>
              <a:buSzPts val="1800"/>
              <a:buFont typeface="Arial"/>
              <a:buChar char="■"/>
              <a:defRPr b="1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CB040"/>
              </a:buClr>
              <a:buSzPts val="1600"/>
              <a:buFont typeface="Arial"/>
              <a:buChar char="○"/>
              <a:defRPr b="1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8" name="Google Shape;388;p80"/>
          <p:cNvSpPr txBox="1"/>
          <p:nvPr>
            <p:ph idx="4" type="body"/>
          </p:nvPr>
        </p:nvSpPr>
        <p:spPr>
          <a:xfrm>
            <a:off x="5083628" y="1631155"/>
            <a:ext cx="36033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Avenir"/>
              <a:buNone/>
              <a:defRPr b="0" i="0" sz="1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ts val="1600"/>
              <a:buFont typeface="Avenir"/>
              <a:buNone/>
              <a:defRPr b="0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1"/>
              </a:buClr>
              <a:buSzPts val="1600"/>
              <a:buFont typeface="Avenir"/>
              <a:buNone/>
              <a:defRPr b="0" i="0" sz="16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9" name="Google Shape;389;p80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0" name="Google Shape;390;p80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1" name="Google Shape;391;p80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2" name="Google Shape;392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56" y="99844"/>
            <a:ext cx="1028701" cy="102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81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1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395" name="Google Shape;395;p81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CB04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CB04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CB04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6" name="Google Shape;396;p81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CB04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CB040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921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CB040"/>
              </a:buClr>
              <a:buSzPts val="1000"/>
              <a:buFont typeface="Arial"/>
              <a:buChar char="■"/>
              <a:defRPr b="0" i="0" sz="1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FCB040"/>
              </a:buClr>
              <a:buSzPts val="900"/>
              <a:buFont typeface="Arial"/>
              <a:buChar char="●"/>
              <a:defRPr b="0" i="0" sz="9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FCB040"/>
              </a:buClr>
              <a:buSzPts val="900"/>
              <a:buFont typeface="Arial"/>
              <a:buChar char="○"/>
              <a:defRPr b="0" i="0" sz="9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■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●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○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■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7" name="Google Shape;397;p81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8" name="Google Shape;398;p81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9" name="Google Shape;399;p81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0" name="Google Shape;400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56" y="99844"/>
            <a:ext cx="1028701" cy="102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18" Type="http://schemas.openxmlformats.org/officeDocument/2006/relationships/theme" Target="../theme/theme4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3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/Relationships>
</file>

<file path=ppt/slideMasters/_rels/slideMaster5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6.xml"/><Relationship Id="rId6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1"/>
              </a:buClr>
              <a:buSzPts val="3200"/>
              <a:buFont typeface="Avenir"/>
              <a:buNone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None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7206342" y="1458686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14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9" name="Google Shape;149;p31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FCB04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FCB040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FCB04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FCB040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Google Shape;150;p31"/>
          <p:cNvSpPr txBox="1"/>
          <p:nvPr/>
        </p:nvSpPr>
        <p:spPr>
          <a:xfrm>
            <a:off x="7206343" y="1458686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31"/>
          <p:cNvSpPr txBox="1"/>
          <p:nvPr/>
        </p:nvSpPr>
        <p:spPr>
          <a:xfrm>
            <a:off x="6203450" y="2725675"/>
            <a:ext cx="1821000" cy="2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0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227" name="Google Shape;227;p50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1"/>
              </a:buClr>
              <a:buSzPts val="3200"/>
              <a:buFont typeface="Avenir"/>
              <a:buNone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None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8" name="Google Shape;228;p50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9" name="Google Shape;229;p50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0" name="Google Shape;230;p50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1" name="Google Shape;231;p50"/>
          <p:cNvSpPr txBox="1"/>
          <p:nvPr/>
        </p:nvSpPr>
        <p:spPr>
          <a:xfrm>
            <a:off x="7206342" y="1458686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2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  <a:defRPr b="0" i="0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294" name="Google Shape;294;p62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1"/>
              </a:buClr>
              <a:buSzPts val="3200"/>
              <a:buFont typeface="Avenir"/>
              <a:buNone/>
              <a:defRPr b="0" i="0" sz="32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1"/>
              </a:buClr>
              <a:buSzPts val="2800"/>
              <a:buFont typeface="Avenir"/>
              <a:buNone/>
              <a:defRPr b="0" i="0" sz="28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1"/>
              </a:buClr>
              <a:buSzPts val="2400"/>
              <a:buFont typeface="Avenir"/>
              <a:buNone/>
              <a:defRPr b="0" i="0" sz="24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1"/>
              </a:buClr>
              <a:buSzPts val="2000"/>
              <a:buFont typeface="Avenir"/>
              <a:buNone/>
              <a:defRPr b="0" i="0" sz="2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p62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6" name="Google Shape;296;p62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7" name="Google Shape;297;p62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venir"/>
              <a:buNone/>
              <a:defRPr b="0" i="0" sz="1200" u="none" cap="none" strike="noStrik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8" name="Google Shape;298;p62"/>
          <p:cNvSpPr txBox="1"/>
          <p:nvPr/>
        </p:nvSpPr>
        <p:spPr>
          <a:xfrm>
            <a:off x="7206342" y="1458686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cehd.umn.edu/people/david/" TargetMode="External"/><Relationship Id="rId4" Type="http://schemas.openxmlformats.org/officeDocument/2006/relationships/hyperlink" Target="http://creativecommons.org/licenses/by/4.0/" TargetMode="External"/><Relationship Id="rId5" Type="http://schemas.openxmlformats.org/officeDocument/2006/relationships/hyperlink" Target="http://creativecommons.org/licenses/by/4.0/" TargetMode="External"/><Relationship Id="rId6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5.jpg"/><Relationship Id="rId4" Type="http://schemas.openxmlformats.org/officeDocument/2006/relationships/hyperlink" Target="https://www.caldwell.edu/cougar-food-pantry" TargetMode="External"/><Relationship Id="rId5" Type="http://schemas.openxmlformats.org/officeDocument/2006/relationships/hyperlink" Target="https://legacy.ocean.edu/content/public/for-the-community/news/food-pantry.html" TargetMode="External"/><Relationship Id="rId6" Type="http://schemas.openxmlformats.org/officeDocument/2006/relationships/hyperlink" Target="http://ruoffcampus.rutgers.edu/food/" TargetMode="External"/><Relationship Id="rId7" Type="http://schemas.openxmlformats.org/officeDocument/2006/relationships/image" Target="../media/image54.jpg"/><Relationship Id="rId8" Type="http://schemas.openxmlformats.org/officeDocument/2006/relationships/image" Target="../media/image5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nbts.edu/admissions-financial-aid/tuition-form/cost-of-attendance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youtube.com/watch?v=0d6HTN6llgo" TargetMode="External"/><Relationship Id="rId4" Type="http://schemas.openxmlformats.org/officeDocument/2006/relationships/image" Target="../media/image2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youtube.com/watch?v=-4IswNs0WWE" TargetMode="External"/><Relationship Id="rId4" Type="http://schemas.openxmlformats.org/officeDocument/2006/relationships/image" Target="../media/image2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8.png"/><Relationship Id="rId4" Type="http://schemas.openxmlformats.org/officeDocument/2006/relationships/image" Target="../media/image3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png"/><Relationship Id="rId4" Type="http://schemas.openxmlformats.org/officeDocument/2006/relationships/image" Target="../media/image3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0.png"/><Relationship Id="rId4" Type="http://schemas.openxmlformats.org/officeDocument/2006/relationships/image" Target="../media/image4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7.png"/><Relationship Id="rId4" Type="http://schemas.openxmlformats.org/officeDocument/2006/relationships/image" Target="../media/image6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1.jpg"/><Relationship Id="rId4" Type="http://schemas.openxmlformats.org/officeDocument/2006/relationships/image" Target="../media/image5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1.jpg"/><Relationship Id="rId4" Type="http://schemas.openxmlformats.org/officeDocument/2006/relationships/image" Target="../media/image49.png"/><Relationship Id="rId5" Type="http://schemas.openxmlformats.org/officeDocument/2006/relationships/image" Target="../media/image50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1.jpg"/><Relationship Id="rId4" Type="http://schemas.openxmlformats.org/officeDocument/2006/relationships/image" Target="../media/image49.png"/><Relationship Id="rId5" Type="http://schemas.openxmlformats.org/officeDocument/2006/relationships/image" Target="../media/image50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62.xml"/><Relationship Id="rId3" Type="http://schemas.openxmlformats.org/officeDocument/2006/relationships/hyperlink" Target="http://www.isetl.org/ijtlhe/pdf/IJTLHE3386.pdf" TargetMode="Externa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7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70.xml"/><Relationship Id="rId3" Type="http://schemas.openxmlformats.org/officeDocument/2006/relationships/hyperlink" Target="mailto:jonathanlashley@boisestate.edu" TargetMode="External"/><Relationship Id="rId4" Type="http://schemas.openxmlformats.org/officeDocument/2006/relationships/hyperlink" Target="mailto:dernst@umn.edu" TargetMode="External"/><Relationship Id="rId9" Type="http://schemas.openxmlformats.org/officeDocument/2006/relationships/image" Target="../media/image63.png"/><Relationship Id="rId5" Type="http://schemas.openxmlformats.org/officeDocument/2006/relationships/hyperlink" Target="http://open.umn.edu/" TargetMode="External"/><Relationship Id="rId6" Type="http://schemas.openxmlformats.org/officeDocument/2006/relationships/hyperlink" Target="http://www.cehd.umn.edu/people/david/" TargetMode="External"/><Relationship Id="rId7" Type="http://schemas.openxmlformats.org/officeDocument/2006/relationships/hyperlink" Target="http://creativecommons.org/licenses/by/4.0/" TargetMode="External"/><Relationship Id="rId8" Type="http://schemas.openxmlformats.org/officeDocument/2006/relationships/hyperlink" Target="http://creativecommons.org/licenses/by/4.0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82"/>
          <p:cNvSpPr txBox="1"/>
          <p:nvPr>
            <p:ph type="title"/>
          </p:nvPr>
        </p:nvSpPr>
        <p:spPr>
          <a:xfrm>
            <a:off x="2037143" y="2544259"/>
            <a:ext cx="64575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420"/>
              <a:buFont typeface="Avenir"/>
              <a:buNone/>
            </a:pPr>
            <a:r>
              <a:rPr b="1" i="0" lang="en" sz="342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OPEN TEXTBOOKS</a:t>
            </a:r>
            <a:br>
              <a:rPr b="1" i="0" lang="en" sz="342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1" i="0" lang="en" sz="243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Access, Affordability, and Academic Success</a:t>
            </a:r>
            <a:endParaRPr b="1" i="0" sz="2430" u="none" cap="none" strike="noStrike">
              <a:solidFill>
                <a:srgbClr val="40404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7" name="Google Shape;407;p82"/>
          <p:cNvSpPr txBox="1"/>
          <p:nvPr>
            <p:ph idx="1" type="body"/>
          </p:nvPr>
        </p:nvSpPr>
        <p:spPr>
          <a:xfrm>
            <a:off x="2037143" y="3773347"/>
            <a:ext cx="64575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r>
              <a:rPr lang="en" sz="1800">
                <a:solidFill>
                  <a:srgbClr val="000000"/>
                </a:solidFill>
              </a:rPr>
              <a:t>Jonathan Lashley, ABD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r>
              <a:rPr lang="en" sz="1800">
                <a:solidFill>
                  <a:srgbClr val="000000"/>
                </a:solidFill>
              </a:rPr>
              <a:t>Boise State University</a:t>
            </a:r>
            <a:endParaRPr/>
          </a:p>
        </p:txBody>
      </p:sp>
      <p:sp>
        <p:nvSpPr>
          <p:cNvPr id="408" name="Google Shape;408;p82"/>
          <p:cNvSpPr/>
          <p:nvPr/>
        </p:nvSpPr>
        <p:spPr>
          <a:xfrm>
            <a:off x="1530082" y="4753262"/>
            <a:ext cx="74631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David Ernst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This work is licensed under the </a:t>
            </a: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Creative Commons Attribution 4.0 International License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pic>
        <p:nvPicPr>
          <p:cNvPr id="409" name="Google Shape;409;p8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3389" y="4535917"/>
            <a:ext cx="1247975" cy="436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91"/>
          <p:cNvPicPr preferRelativeResize="0"/>
          <p:nvPr/>
        </p:nvPicPr>
        <p:blipFill rotWithShape="1">
          <a:blip r:embed="rId3">
            <a:alphaModFix/>
          </a:blip>
          <a:srcRect b="0" l="9520" r="31565" t="0"/>
          <a:stretch/>
        </p:blipFill>
        <p:spPr>
          <a:xfrm>
            <a:off x="0" y="155550"/>
            <a:ext cx="4603375" cy="4433974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91"/>
          <p:cNvSpPr/>
          <p:nvPr/>
        </p:nvSpPr>
        <p:spPr>
          <a:xfrm>
            <a:off x="0" y="4874950"/>
            <a:ext cx="66444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744"/>
              </a:buClr>
              <a:buSzPts val="1000"/>
              <a:buFont typeface="Arial"/>
              <a:buNone/>
            </a:pPr>
            <a:r>
              <a:rPr lang="en" sz="800" u="sng">
                <a:solidFill>
                  <a:schemeClr val="hlink"/>
                </a:solidFill>
                <a:hlinkClick r:id="rId4"/>
              </a:rPr>
              <a:t>https://www.caldwell.edu/cougar-food-pantry</a:t>
            </a:r>
            <a:endParaRPr sz="800">
              <a:solidFill>
                <a:srgbClr val="363744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744"/>
              </a:buClr>
              <a:buSzPts val="1000"/>
              <a:buFont typeface="Arial"/>
              <a:buNone/>
            </a:pPr>
            <a:r>
              <a:rPr lang="en" sz="800" u="sng">
                <a:solidFill>
                  <a:schemeClr val="hlink"/>
                </a:solidFill>
                <a:hlinkClick r:id="rId5"/>
              </a:rPr>
              <a:t>https://legacy.ocean.edu/content/public/for-the-community/news/food-pantry.html</a:t>
            </a:r>
            <a:endParaRPr sz="800">
              <a:solidFill>
                <a:srgbClr val="363744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744"/>
              </a:buClr>
              <a:buSzPts val="1000"/>
              <a:buFont typeface="Arial"/>
              <a:buNone/>
            </a:pPr>
            <a:r>
              <a:rPr lang="en" sz="800" u="sng">
                <a:solidFill>
                  <a:schemeClr val="hlink"/>
                </a:solidFill>
                <a:hlinkClick r:id="rId6"/>
              </a:rPr>
              <a:t>http://ruoffcampus.rutgers.edu/food/</a:t>
            </a:r>
            <a:endParaRPr sz="800">
              <a:solidFill>
                <a:srgbClr val="363744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744"/>
              </a:buClr>
              <a:buSzPts val="1000"/>
              <a:buFont typeface="Arial"/>
              <a:buNone/>
            </a:pPr>
            <a:r>
              <a:t/>
            </a:r>
            <a:endParaRPr sz="1000">
              <a:solidFill>
                <a:srgbClr val="363744"/>
              </a:solidFill>
            </a:endParaRPr>
          </a:p>
        </p:txBody>
      </p:sp>
      <p:pic>
        <p:nvPicPr>
          <p:cNvPr id="475" name="Google Shape;475;p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90925" y="2983175"/>
            <a:ext cx="4353075" cy="216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91"/>
          <p:cNvPicPr preferRelativeResize="0"/>
          <p:nvPr/>
        </p:nvPicPr>
        <p:blipFill rotWithShape="1">
          <a:blip r:embed="rId8">
            <a:alphaModFix/>
          </a:blip>
          <a:srcRect b="17478" l="0" r="0" t="0"/>
          <a:stretch/>
        </p:blipFill>
        <p:spPr>
          <a:xfrm>
            <a:off x="4842775" y="0"/>
            <a:ext cx="4301224" cy="2785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7" name="Google Shape;477;p91"/>
          <p:cNvCxnSpPr/>
          <p:nvPr/>
        </p:nvCxnSpPr>
        <p:spPr>
          <a:xfrm>
            <a:off x="4734413" y="-25950"/>
            <a:ext cx="0" cy="5195400"/>
          </a:xfrm>
          <a:prstGeom prst="straightConnector1">
            <a:avLst/>
          </a:prstGeom>
          <a:noFill/>
          <a:ln cap="flat" cmpd="sng" w="19050">
            <a:solidFill>
              <a:srgbClr val="92278F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78" name="Google Shape;478;p91"/>
          <p:cNvCxnSpPr/>
          <p:nvPr/>
        </p:nvCxnSpPr>
        <p:spPr>
          <a:xfrm>
            <a:off x="4784638" y="2939800"/>
            <a:ext cx="4417500" cy="0"/>
          </a:xfrm>
          <a:prstGeom prst="straightConnector1">
            <a:avLst/>
          </a:prstGeom>
          <a:noFill/>
          <a:ln cap="flat" cmpd="sng" w="19050">
            <a:solidFill>
              <a:srgbClr val="92278F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92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800"/>
              <a:buFont typeface="Avenir"/>
              <a:buNone/>
            </a:pPr>
            <a:r>
              <a:rPr b="0" i="0" lang="en" sz="3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What can we do?</a:t>
            </a:r>
            <a:endParaRPr/>
          </a:p>
        </p:txBody>
      </p:sp>
      <p:sp>
        <p:nvSpPr>
          <p:cNvPr id="485" name="Google Shape;485;p92"/>
          <p:cNvSpPr txBox="1"/>
          <p:nvPr>
            <p:ph idx="1" type="body"/>
          </p:nvPr>
        </p:nvSpPr>
        <p:spPr>
          <a:xfrm>
            <a:off x="519900" y="1200150"/>
            <a:ext cx="81042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636"/>
              </a:buClr>
              <a:buSzPts val="3000"/>
              <a:buFont typeface="Avenir"/>
              <a:buNone/>
            </a:pPr>
            <a:r>
              <a:rPr b="0" i="0" lang="en" sz="3000" u="none" cap="none" strike="noStrike">
                <a:solidFill>
                  <a:srgbClr val="041636"/>
                </a:solidFill>
                <a:latin typeface="Avenir"/>
                <a:ea typeface="Avenir"/>
                <a:cs typeface="Avenir"/>
                <a:sym typeface="Avenir"/>
              </a:rPr>
              <a:t>Tuition and Fees</a:t>
            </a:r>
            <a:endParaRPr/>
          </a:p>
          <a:p>
            <a:pPr indent="0" lvl="0" marL="203200" marR="0" rtl="0" algn="l">
              <a:lnSpc>
                <a:spcPct val="100000"/>
              </a:lnSpc>
              <a:spcBef>
                <a:spcPts val="1688"/>
              </a:spcBef>
              <a:spcAft>
                <a:spcPts val="0"/>
              </a:spcAft>
              <a:buClr>
                <a:srgbClr val="041636"/>
              </a:buClr>
              <a:buSzPts val="3000"/>
              <a:buFont typeface="Avenir"/>
              <a:buNone/>
            </a:pPr>
            <a:r>
              <a:rPr b="0" i="0" lang="en" sz="3000" u="none" cap="none" strike="noStrike">
                <a:solidFill>
                  <a:srgbClr val="041636"/>
                </a:solidFill>
                <a:latin typeface="Avenir"/>
                <a:ea typeface="Avenir"/>
                <a:cs typeface="Avenir"/>
                <a:sym typeface="Avenir"/>
              </a:rPr>
              <a:t>Room and Board</a:t>
            </a:r>
            <a:endParaRPr/>
          </a:p>
          <a:p>
            <a:pPr indent="0" lvl="0" marL="203200" marR="0" rtl="0" algn="l">
              <a:lnSpc>
                <a:spcPct val="100000"/>
              </a:lnSpc>
              <a:spcBef>
                <a:spcPts val="1688"/>
              </a:spcBef>
              <a:spcAft>
                <a:spcPts val="0"/>
              </a:spcAft>
              <a:buClr>
                <a:srgbClr val="041636"/>
              </a:buClr>
              <a:buSzPts val="3000"/>
              <a:buFont typeface="Avenir"/>
              <a:buNone/>
            </a:pPr>
            <a:r>
              <a:rPr b="0" i="0" lang="en" sz="3000" u="none" cap="none" strike="noStrike">
                <a:solidFill>
                  <a:srgbClr val="041636"/>
                </a:solidFill>
                <a:latin typeface="Avenir"/>
                <a:ea typeface="Avenir"/>
                <a:cs typeface="Avenir"/>
                <a:sym typeface="Avenir"/>
              </a:rPr>
              <a:t>Books and Supplies</a:t>
            </a:r>
            <a:endParaRPr/>
          </a:p>
          <a:p>
            <a:pPr indent="0" lvl="0" marL="203200" marR="0" rtl="0" algn="l">
              <a:lnSpc>
                <a:spcPct val="100000"/>
              </a:lnSpc>
              <a:spcBef>
                <a:spcPts val="1688"/>
              </a:spcBef>
              <a:spcAft>
                <a:spcPts val="0"/>
              </a:spcAft>
              <a:buClr>
                <a:srgbClr val="041636"/>
              </a:buClr>
              <a:buSzPts val="3000"/>
              <a:buFont typeface="Avenir"/>
              <a:buNone/>
            </a:pPr>
            <a:r>
              <a:rPr b="0" i="0" lang="en" sz="3000" u="none" cap="none" strike="noStrike">
                <a:solidFill>
                  <a:srgbClr val="041636"/>
                </a:solidFill>
                <a:latin typeface="Avenir"/>
                <a:ea typeface="Avenir"/>
                <a:cs typeface="Avenir"/>
                <a:sym typeface="Avenir"/>
              </a:rPr>
              <a:t>Personal Expenses</a:t>
            </a:r>
            <a:endParaRPr/>
          </a:p>
          <a:p>
            <a:pPr indent="0" lvl="0" marL="203200" marR="0" rtl="0" algn="l">
              <a:lnSpc>
                <a:spcPct val="100000"/>
              </a:lnSpc>
              <a:spcBef>
                <a:spcPts val="1688"/>
              </a:spcBef>
              <a:spcAft>
                <a:spcPts val="0"/>
              </a:spcAft>
              <a:buClr>
                <a:srgbClr val="041636"/>
              </a:buClr>
              <a:buSzPts val="3000"/>
              <a:buFont typeface="Avenir"/>
              <a:buNone/>
            </a:pPr>
            <a:r>
              <a:rPr b="0" i="0" lang="en" sz="3000" u="none" cap="none" strike="noStrike">
                <a:solidFill>
                  <a:srgbClr val="041636"/>
                </a:solidFill>
                <a:latin typeface="Avenir"/>
                <a:ea typeface="Avenir"/>
                <a:cs typeface="Avenir"/>
                <a:sym typeface="Avenir"/>
              </a:rPr>
              <a:t>Transportation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93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800"/>
              <a:buFont typeface="Avenir"/>
              <a:buNone/>
            </a:pPr>
            <a:r>
              <a:rPr b="0" i="0" lang="en" sz="3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What can we do?</a:t>
            </a:r>
            <a:endParaRPr/>
          </a:p>
        </p:txBody>
      </p:sp>
      <p:sp>
        <p:nvSpPr>
          <p:cNvPr id="492" name="Google Shape;492;p93"/>
          <p:cNvSpPr txBox="1"/>
          <p:nvPr>
            <p:ph idx="1" type="body"/>
          </p:nvPr>
        </p:nvSpPr>
        <p:spPr>
          <a:xfrm>
            <a:off x="519900" y="1200150"/>
            <a:ext cx="81042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636"/>
              </a:buClr>
              <a:buSzPts val="3000"/>
              <a:buFont typeface="Avenir"/>
              <a:buNone/>
            </a:pPr>
            <a:r>
              <a:rPr b="0" i="0" lang="en" sz="3000" u="none" cap="none" strike="noStrike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Tuition and Fees</a:t>
            </a:r>
            <a:endParaRPr>
              <a:solidFill>
                <a:srgbClr val="D9D9D9"/>
              </a:solidFill>
            </a:endParaRPr>
          </a:p>
          <a:p>
            <a:pPr indent="0" lvl="0" marL="203200" marR="0" rtl="0" algn="l">
              <a:lnSpc>
                <a:spcPct val="100000"/>
              </a:lnSpc>
              <a:spcBef>
                <a:spcPts val="1688"/>
              </a:spcBef>
              <a:spcAft>
                <a:spcPts val="0"/>
              </a:spcAft>
              <a:buClr>
                <a:srgbClr val="041636"/>
              </a:buClr>
              <a:buSzPts val="3000"/>
              <a:buFont typeface="Avenir"/>
              <a:buNone/>
            </a:pPr>
            <a:r>
              <a:rPr b="0" i="0" lang="en" sz="3000" u="none" cap="none" strike="noStrike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Room and Board</a:t>
            </a:r>
            <a:endParaRPr>
              <a:solidFill>
                <a:srgbClr val="D9D9D9"/>
              </a:solidFill>
            </a:endParaRPr>
          </a:p>
          <a:p>
            <a:pPr indent="0" lvl="0" marL="203200" marR="0" rtl="0" algn="l">
              <a:lnSpc>
                <a:spcPct val="100000"/>
              </a:lnSpc>
              <a:spcBef>
                <a:spcPts val="1688"/>
              </a:spcBef>
              <a:spcAft>
                <a:spcPts val="0"/>
              </a:spcAft>
              <a:buClr>
                <a:srgbClr val="041636"/>
              </a:buClr>
              <a:buSzPts val="3000"/>
              <a:buFont typeface="Avenir"/>
              <a:buNone/>
            </a:pPr>
            <a:r>
              <a:rPr b="0" i="0" lang="en" sz="3000" u="none" cap="none" strike="noStrike">
                <a:solidFill>
                  <a:srgbClr val="041636"/>
                </a:solidFill>
                <a:latin typeface="Avenir"/>
                <a:ea typeface="Avenir"/>
                <a:cs typeface="Avenir"/>
                <a:sym typeface="Avenir"/>
              </a:rPr>
              <a:t>Books and Supplies</a:t>
            </a:r>
            <a:endParaRPr/>
          </a:p>
          <a:p>
            <a:pPr indent="0" lvl="0" marL="203200" marR="0" rtl="0" algn="l">
              <a:lnSpc>
                <a:spcPct val="100000"/>
              </a:lnSpc>
              <a:spcBef>
                <a:spcPts val="1688"/>
              </a:spcBef>
              <a:spcAft>
                <a:spcPts val="0"/>
              </a:spcAft>
              <a:buClr>
                <a:srgbClr val="041636"/>
              </a:buClr>
              <a:buSzPts val="3000"/>
              <a:buFont typeface="Avenir"/>
              <a:buNone/>
            </a:pPr>
            <a:r>
              <a:rPr b="0" i="0" lang="en" sz="3000" u="none" cap="none" strike="noStrike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Personal Expenses</a:t>
            </a:r>
            <a:endParaRPr>
              <a:solidFill>
                <a:srgbClr val="D9D9D9"/>
              </a:solidFill>
            </a:endParaRPr>
          </a:p>
          <a:p>
            <a:pPr indent="0" lvl="0" marL="203200" marR="0" rtl="0" algn="l">
              <a:lnSpc>
                <a:spcPct val="100000"/>
              </a:lnSpc>
              <a:spcBef>
                <a:spcPts val="1688"/>
              </a:spcBef>
              <a:spcAft>
                <a:spcPts val="0"/>
              </a:spcAft>
              <a:buClr>
                <a:srgbClr val="041636"/>
              </a:buClr>
              <a:buSzPts val="3000"/>
              <a:buFont typeface="Avenir"/>
              <a:buNone/>
            </a:pPr>
            <a:r>
              <a:rPr b="0" i="0" lang="en" sz="3000" u="none" cap="none" strike="noStrike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Transportation</a:t>
            </a:r>
            <a:endParaRPr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94"/>
          <p:cNvSpPr/>
          <p:nvPr/>
        </p:nvSpPr>
        <p:spPr>
          <a:xfrm>
            <a:off x="0" y="4951140"/>
            <a:ext cx="28113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744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363744"/>
                </a:solidFill>
                <a:latin typeface="Arial"/>
                <a:ea typeface="Arial"/>
                <a:cs typeface="Arial"/>
                <a:sym typeface="Arial"/>
              </a:rPr>
              <a:t>Bureau of Labor Statistics http://www.bls.gov/cpi/</a:t>
            </a:r>
            <a:endParaRPr/>
          </a:p>
        </p:txBody>
      </p:sp>
      <p:pic>
        <p:nvPicPr>
          <p:cNvPr id="498" name="Google Shape;49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4635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5-09-21 at 5.08.13 PM.png" id="503" name="Google Shape;503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9320" y="496690"/>
            <a:ext cx="6345359" cy="4150121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95"/>
          <p:cNvSpPr/>
          <p:nvPr/>
        </p:nvSpPr>
        <p:spPr>
          <a:xfrm>
            <a:off x="0" y="4951140"/>
            <a:ext cx="6339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744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363744"/>
                </a:solidFill>
                <a:latin typeface="Arial"/>
                <a:ea typeface="Arial"/>
                <a:cs typeface="Arial"/>
                <a:sym typeface="Arial"/>
              </a:rPr>
              <a:t>http://www.nbcnews.com/feature/freshman-year/college-textbook-prices-have-risen-812-percent-1978-n399926</a:t>
            </a:r>
            <a:endParaRPr b="0" i="0" sz="1000" u="none" cap="none" strike="noStrike">
              <a:solidFill>
                <a:srgbClr val="36374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96"/>
          <p:cNvSpPr txBox="1"/>
          <p:nvPr>
            <p:ph type="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venir"/>
              <a:buNone/>
            </a:pPr>
            <a:r>
              <a:rPr b="0" i="0" lang="en" sz="3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average student should budget</a:t>
            </a:r>
            <a:endParaRPr b="0" i="0" sz="30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1500"/>
              <a:buFont typeface="Avenir"/>
              <a:buNone/>
            </a:pPr>
            <a:r>
              <a:t/>
            </a:r>
            <a:endParaRPr b="0" i="0" sz="1500" u="none" cap="none" strike="noStrike">
              <a:solidFill>
                <a:srgbClr val="6C696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500"/>
              <a:buFont typeface="Avenir"/>
              <a:buNone/>
            </a:pPr>
            <a:r>
              <a:rPr b="0" i="0" lang="en" sz="4500" u="none" cap="none" strike="noStrike">
                <a:solidFill>
                  <a:srgbClr val="F1592A"/>
                </a:solidFill>
                <a:latin typeface="Avenir"/>
                <a:ea typeface="Avenir"/>
                <a:cs typeface="Avenir"/>
                <a:sym typeface="Avenir"/>
              </a:rPr>
              <a:t>$1,2</a:t>
            </a:r>
            <a:r>
              <a:rPr lang="en" sz="4500">
                <a:solidFill>
                  <a:srgbClr val="F1592A"/>
                </a:solidFill>
              </a:rPr>
              <a:t>4</a:t>
            </a:r>
            <a:r>
              <a:rPr b="0" i="0" lang="en" sz="4500" u="none" cap="none" strike="noStrike">
                <a:solidFill>
                  <a:srgbClr val="F1592A"/>
                </a:solidFill>
                <a:latin typeface="Avenir"/>
                <a:ea typeface="Avenir"/>
                <a:cs typeface="Avenir"/>
                <a:sym typeface="Avenir"/>
              </a:rPr>
              <a:t>0 - $1,4</a:t>
            </a:r>
            <a:r>
              <a:rPr lang="en" sz="4500">
                <a:solidFill>
                  <a:srgbClr val="F1592A"/>
                </a:solidFill>
              </a:rPr>
              <a:t>4</a:t>
            </a:r>
            <a:r>
              <a:rPr b="0" i="0" lang="en" sz="4500" u="none" cap="none" strike="noStrike">
                <a:solidFill>
                  <a:srgbClr val="F1592A"/>
                </a:solidFill>
                <a:latin typeface="Avenir"/>
                <a:ea typeface="Avenir"/>
                <a:cs typeface="Avenir"/>
                <a:sym typeface="Avenir"/>
              </a:rPr>
              <a:t>0</a:t>
            </a:r>
            <a:endParaRPr b="0" i="0" sz="4500" u="none" cap="none" strike="noStrike">
              <a:solidFill>
                <a:srgbClr val="F1592A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1500"/>
              <a:buFont typeface="Avenir"/>
              <a:buNone/>
            </a:pPr>
            <a:r>
              <a:t/>
            </a:r>
            <a:endParaRPr b="0" i="0" sz="1500" u="none" cap="none" strike="noStrike">
              <a:solidFill>
                <a:srgbClr val="6C696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venir"/>
              <a:buNone/>
            </a:pPr>
            <a:r>
              <a:rPr b="0" i="0" lang="en" sz="3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for textbooks and course materials in 201</a:t>
            </a:r>
            <a:r>
              <a:rPr lang="en" sz="3000">
                <a:solidFill>
                  <a:schemeClr val="dk1"/>
                </a:solidFill>
              </a:rPr>
              <a:t>8</a:t>
            </a:r>
            <a:r>
              <a:rPr b="0" i="0" lang="en" sz="3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-1</a:t>
            </a:r>
            <a:r>
              <a:rPr lang="en" sz="3000">
                <a:solidFill>
                  <a:schemeClr val="dk1"/>
                </a:solidFill>
              </a:rPr>
              <a:t>9</a:t>
            </a:r>
            <a:r>
              <a:rPr b="0" i="0" lang="en" sz="3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/>
          </a:p>
        </p:txBody>
      </p:sp>
      <p:sp>
        <p:nvSpPr>
          <p:cNvPr id="511" name="Google Shape;511;p96"/>
          <p:cNvSpPr/>
          <p:nvPr/>
        </p:nvSpPr>
        <p:spPr>
          <a:xfrm>
            <a:off x="2525100" y="4797301"/>
            <a:ext cx="6618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744"/>
              </a:buClr>
              <a:buSzPts val="1000"/>
              <a:buFont typeface="Avenir"/>
              <a:buNone/>
            </a:pPr>
            <a:r>
              <a:rPr lang="en" sz="1000">
                <a:solidFill>
                  <a:srgbClr val="363744"/>
                </a:solidFill>
                <a:latin typeface="Avenir"/>
                <a:ea typeface="Avenir"/>
                <a:cs typeface="Avenir"/>
                <a:sym typeface="Avenir"/>
              </a:rPr>
              <a:t>https://trends.collegeboard.org/college-pricing/figures-tables/average-estimated-undergraduate-budgets-2018-19</a:t>
            </a:r>
            <a:endParaRPr/>
          </a:p>
        </p:txBody>
      </p:sp>
      <p:sp>
        <p:nvSpPr>
          <p:cNvPr id="512" name="Google Shape;512;p96"/>
          <p:cNvSpPr/>
          <p:nvPr/>
        </p:nvSpPr>
        <p:spPr>
          <a:xfrm>
            <a:off x="-49" y="4005375"/>
            <a:ext cx="91440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venir"/>
              <a:buNone/>
            </a:pPr>
            <a:r>
              <a:rPr b="1" lang="en" sz="2400">
                <a:solidFill>
                  <a:srgbClr val="92278F"/>
                </a:solidFill>
                <a:latin typeface="Avenir"/>
                <a:ea typeface="Avenir"/>
                <a:cs typeface="Avenir"/>
                <a:sym typeface="Avenir"/>
              </a:rPr>
              <a:t>VALE = $1,471</a:t>
            </a:r>
            <a:endParaRPr b="1" sz="2400">
              <a:solidFill>
                <a:srgbClr val="92278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97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VALE</a:t>
            </a:r>
            <a:endParaRPr/>
          </a:p>
        </p:txBody>
      </p:sp>
      <p:sp>
        <p:nvSpPr>
          <p:cNvPr id="518" name="Google Shape;518;p97"/>
          <p:cNvSpPr txBox="1"/>
          <p:nvPr/>
        </p:nvSpPr>
        <p:spPr>
          <a:xfrm>
            <a:off x="0" y="21435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3"/>
              </a:rPr>
              <a:t>https://www.nbts.edu/admissions-financial-aid/tuition-form/cost-of-attendance/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graphicFrame>
        <p:nvGraphicFramePr>
          <p:cNvPr id="519" name="Google Shape;519;p97"/>
          <p:cNvGraphicFramePr/>
          <p:nvPr/>
        </p:nvGraphicFramePr>
        <p:xfrm>
          <a:off x="533400" y="1063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{AFE2326B-5C2E-4E78-84D0-EF6D36E67CC5}</a:tableStyleId>
              </a:tblPr>
              <a:tblGrid>
                <a:gridCol w="2714350"/>
                <a:gridCol w="2714325"/>
                <a:gridCol w="2947100"/>
              </a:tblGrid>
              <a:tr h="35827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Avenir"/>
                          <a:ea typeface="Avenir"/>
                          <a:cs typeface="Avenir"/>
                          <a:sym typeface="Avenir"/>
                        </a:rPr>
                        <a:t>$1,900</a:t>
                      </a:r>
                      <a:r>
                        <a:rPr lang="en" sz="1600">
                          <a:latin typeface="Avenir"/>
                          <a:ea typeface="Avenir"/>
                          <a:cs typeface="Avenir"/>
                          <a:sym typeface="Avenir"/>
                        </a:rPr>
                        <a:t> Atlantic Cape </a:t>
                      </a:r>
                      <a:endParaRPr sz="16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$1,400 </a:t>
                      </a:r>
                      <a:r>
                        <a:rPr lang="en" sz="1600">
                          <a:latin typeface="Avenir"/>
                          <a:ea typeface="Avenir"/>
                          <a:cs typeface="Avenir"/>
                          <a:sym typeface="Avenir"/>
                        </a:rPr>
                        <a:t>Bergen CC</a:t>
                      </a:r>
                      <a:endParaRPr sz="16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Avenir"/>
                          <a:ea typeface="Avenir"/>
                          <a:cs typeface="Avenir"/>
                          <a:sym typeface="Avenir"/>
                        </a:rPr>
                        <a:t>$0 </a:t>
                      </a:r>
                      <a:r>
                        <a:rPr lang="en" sz="1600">
                          <a:latin typeface="Avenir"/>
                          <a:ea typeface="Avenir"/>
                          <a:cs typeface="Avenir"/>
                          <a:sym typeface="Avenir"/>
                        </a:rPr>
                        <a:t>Berkeley C</a:t>
                      </a:r>
                      <a:endParaRPr sz="16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$1,300 </a:t>
                      </a:r>
                      <a:r>
                        <a:rPr lang="en" sz="1600">
                          <a:latin typeface="Avenir"/>
                          <a:ea typeface="Avenir"/>
                          <a:cs typeface="Avenir"/>
                          <a:sym typeface="Avenir"/>
                        </a:rPr>
                        <a:t>Bloomfield C</a:t>
                      </a:r>
                      <a:endParaRPr sz="16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$1,500 </a:t>
                      </a:r>
                      <a:r>
                        <a:rPr lang="en" sz="1600">
                          <a:latin typeface="Avenir"/>
                          <a:ea typeface="Avenir"/>
                          <a:cs typeface="Avenir"/>
                          <a:sym typeface="Avenir"/>
                        </a:rPr>
                        <a:t>Brookdale CC</a:t>
                      </a:r>
                      <a:endParaRPr sz="16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$2,100 </a:t>
                      </a:r>
                      <a:r>
                        <a:rPr lang="en" sz="1600">
                          <a:latin typeface="Avenir"/>
                          <a:ea typeface="Avenir"/>
                          <a:cs typeface="Avenir"/>
                          <a:sym typeface="Avenir"/>
                        </a:rPr>
                        <a:t>Caldwell U</a:t>
                      </a:r>
                      <a:endParaRPr sz="16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$1,800 </a:t>
                      </a:r>
                      <a:r>
                        <a:rPr lang="en" sz="1600">
                          <a:latin typeface="Avenir"/>
                          <a:ea typeface="Avenir"/>
                          <a:cs typeface="Avenir"/>
                          <a:sym typeface="Avenir"/>
                        </a:rPr>
                        <a:t>Camden CC</a:t>
                      </a:r>
                      <a:endParaRPr sz="16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$1,300 </a:t>
                      </a:r>
                      <a:r>
                        <a:rPr lang="en" sz="1600">
                          <a:latin typeface="Avenir"/>
                          <a:ea typeface="Avenir"/>
                          <a:cs typeface="Avenir"/>
                          <a:sym typeface="Avenir"/>
                        </a:rPr>
                        <a:t>C of St. Elizabeth</a:t>
                      </a:r>
                      <a:endParaRPr sz="16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$1,400 </a:t>
                      </a:r>
                      <a:r>
                        <a:rPr lang="en" sz="1600">
                          <a:latin typeface="Avenir"/>
                          <a:ea typeface="Avenir"/>
                          <a:cs typeface="Avenir"/>
                          <a:sym typeface="Avenir"/>
                        </a:rPr>
                        <a:t>County C of Morris</a:t>
                      </a:r>
                      <a:endParaRPr sz="16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$1,920 </a:t>
                      </a:r>
                      <a:r>
                        <a:rPr lang="en" sz="1600">
                          <a:latin typeface="Avenir"/>
                          <a:ea typeface="Avenir"/>
                          <a:cs typeface="Avenir"/>
                          <a:sym typeface="Avenir"/>
                        </a:rPr>
                        <a:t>Cumberland CC</a:t>
                      </a:r>
                      <a:endParaRPr sz="16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$1,200 </a:t>
                      </a:r>
                      <a:r>
                        <a:rPr lang="en" sz="1600">
                          <a:latin typeface="Avenir"/>
                          <a:ea typeface="Avenir"/>
                          <a:cs typeface="Avenir"/>
                          <a:sym typeface="Avenir"/>
                        </a:rPr>
                        <a:t>Drew U</a:t>
                      </a:r>
                      <a:endParaRPr sz="16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$1,350 </a:t>
                      </a:r>
                      <a:r>
                        <a:rPr lang="en" sz="1600">
                          <a:latin typeface="Avenir"/>
                          <a:ea typeface="Avenir"/>
                          <a:cs typeface="Avenir"/>
                          <a:sym typeface="Avenir"/>
                        </a:rPr>
                        <a:t>Georgian Court</a:t>
                      </a:r>
                      <a:endParaRPr sz="16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$1,500 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Hudson County CC</a:t>
                      </a:r>
                      <a:endParaRPr sz="1600">
                        <a:solidFill>
                          <a:schemeClr val="dk1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$1,384 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Kean U</a:t>
                      </a:r>
                      <a:endParaRPr sz="1600">
                        <a:solidFill>
                          <a:schemeClr val="dk1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$1,390 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Mercer County CC</a:t>
                      </a:r>
                      <a:endParaRPr sz="1600">
                        <a:solidFill>
                          <a:schemeClr val="dk1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$1,390 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Middlesex County C</a:t>
                      </a:r>
                      <a:endParaRPr sz="1600">
                        <a:solidFill>
                          <a:schemeClr val="dk1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$1,038 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Monmouth U</a:t>
                      </a:r>
                      <a:endParaRPr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$1,300 </a:t>
                      </a:r>
                      <a:r>
                        <a:rPr lang="en" sz="1600"/>
                        <a:t>Montclair State</a:t>
                      </a:r>
                      <a:endParaRPr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Avenir"/>
                          <a:ea typeface="Avenir"/>
                          <a:cs typeface="Avenir"/>
                          <a:sym typeface="Avenir"/>
                        </a:rPr>
                        <a:t>$1,000 </a:t>
                      </a:r>
                      <a:r>
                        <a:rPr lang="en" sz="1600"/>
                        <a:t>New Brunswick TS</a:t>
                      </a:r>
                      <a:endParaRPr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$1,200 </a:t>
                      </a:r>
                      <a:r>
                        <a:rPr lang="en" sz="1600"/>
                        <a:t>NJ City U</a:t>
                      </a:r>
                      <a:endParaRPr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$2,600 </a:t>
                      </a:r>
                      <a:r>
                        <a:rPr lang="en" sz="1600"/>
                        <a:t>NJ Institute of Tech</a:t>
                      </a:r>
                      <a:endParaRPr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$2,080 </a:t>
                      </a:r>
                      <a:r>
                        <a:rPr lang="en" sz="1600"/>
                        <a:t>Ocean County C</a:t>
                      </a:r>
                      <a:endParaRPr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$1,600 </a:t>
                      </a:r>
                      <a:r>
                        <a:rPr lang="en" sz="1600"/>
                        <a:t>Passaic County CC</a:t>
                      </a:r>
                      <a:endParaRPr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$1,569 </a:t>
                      </a:r>
                      <a:r>
                        <a:rPr lang="en" sz="1600"/>
                        <a:t>Ramapo C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$2,400 </a:t>
                      </a:r>
                      <a:r>
                        <a:rPr lang="en" sz="1600">
                          <a:solidFill>
                            <a:schemeClr val="dk1"/>
                          </a:solidFill>
                        </a:rPr>
                        <a:t>Raritan Valley CC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$1,500 </a:t>
                      </a:r>
                      <a:r>
                        <a:rPr lang="en" sz="1600">
                          <a:solidFill>
                            <a:schemeClr val="dk1"/>
                          </a:solidFill>
                        </a:rPr>
                        <a:t>Rider U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Avenir"/>
                          <a:ea typeface="Avenir"/>
                          <a:cs typeface="Avenir"/>
                          <a:sym typeface="Avenir"/>
                        </a:rPr>
                        <a:t>$1,200 </a:t>
                      </a:r>
                      <a:r>
                        <a:rPr lang="en" sz="1600"/>
                        <a:t>Rowan @ Burlington</a:t>
                      </a:r>
                      <a:endParaRPr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Avenir"/>
                          <a:ea typeface="Avenir"/>
                          <a:cs typeface="Avenir"/>
                          <a:sym typeface="Avenir"/>
                        </a:rPr>
                        <a:t>$1,600 </a:t>
                      </a:r>
                      <a:r>
                        <a:rPr lang="en" sz="1600"/>
                        <a:t>Rowan @ Gloucester</a:t>
                      </a:r>
                      <a:endParaRPr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$1,600 </a:t>
                      </a:r>
                      <a:r>
                        <a:rPr lang="en" sz="1600">
                          <a:solidFill>
                            <a:schemeClr val="dk1"/>
                          </a:solidFill>
                        </a:rPr>
                        <a:t>Rowan U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$1,350 </a:t>
                      </a:r>
                      <a:r>
                        <a:rPr lang="en" sz="1600">
                          <a:solidFill>
                            <a:schemeClr val="dk1"/>
                          </a:solidFill>
                        </a:rPr>
                        <a:t>Rutgers U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$1,000 </a:t>
                      </a:r>
                      <a:r>
                        <a:rPr lang="en" sz="1600">
                          <a:solidFill>
                            <a:schemeClr val="dk1"/>
                          </a:solidFill>
                        </a:rPr>
                        <a:t>Saint Peter’s U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$1,000 </a:t>
                      </a:r>
                      <a:r>
                        <a:rPr lang="en" sz="1600">
                          <a:solidFill>
                            <a:schemeClr val="dk1"/>
                          </a:solidFill>
                        </a:rPr>
                        <a:t>Seton Hall U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600">
                          <a:latin typeface="Avenir"/>
                          <a:ea typeface="Avenir"/>
                          <a:cs typeface="Avenir"/>
                          <a:sym typeface="Avenir"/>
                        </a:rPr>
                        <a:t>$1,597 </a:t>
                      </a:r>
                      <a:r>
                        <a:rPr lang="en" sz="1600"/>
                        <a:t>Stockton U</a:t>
                      </a:r>
                      <a:endParaRPr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$1,481 </a:t>
                      </a:r>
                      <a:r>
                        <a:rPr lang="en" sz="1600">
                          <a:solidFill>
                            <a:schemeClr val="dk1"/>
                          </a:solidFill>
                        </a:rPr>
                        <a:t>Sussex County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$1,200 </a:t>
                      </a:r>
                      <a:r>
                        <a:rPr lang="en" sz="1600"/>
                        <a:t>The C of NJ</a:t>
                      </a:r>
                      <a:endParaRPr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$1,700 </a:t>
                      </a:r>
                      <a:r>
                        <a:rPr lang="en" sz="1600"/>
                        <a:t>Thomas Edison SU</a:t>
                      </a:r>
                      <a:endParaRPr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$1,600 </a:t>
                      </a:r>
                      <a:r>
                        <a:rPr lang="en" sz="1600"/>
                        <a:t>William Paterson U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98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venir"/>
              <a:buNone/>
            </a:pPr>
            <a:r>
              <a:rPr b="0" i="0" lang="en" sz="3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rPr>
              <a:t>What do you think about the cost of textbooks?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bg>
      <p:bgPr>
        <a:solidFill>
          <a:srgbClr val="000000"/>
        </a:solidFill>
      </p:bgPr>
    </p:bg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99"/>
          <p:cNvSpPr/>
          <p:nvPr/>
        </p:nvSpPr>
        <p:spPr>
          <a:xfrm>
            <a:off x="2286000" y="1888607"/>
            <a:ext cx="51156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https://www.youtube.com/watch?v=0d6HTN6llgo</a:t>
            </a:r>
            <a:endParaRPr/>
          </a:p>
        </p:txBody>
      </p:sp>
      <p:pic>
        <p:nvPicPr>
          <p:cNvPr descr="Students were asked the question &quot;What do you think about the cost of textbooks?&quot;" id="532" name="Google Shape;532;p99" title="What do you think about the cost of textbooks?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28" y="0"/>
            <a:ext cx="685794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00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</a:pPr>
            <a:r>
              <a:rPr b="0" i="0" lang="en" sz="4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Coping with the Cost</a:t>
            </a:r>
            <a:endParaRPr b="0" i="0" sz="4000" u="none" cap="none" strike="noStrike">
              <a:solidFill>
                <a:srgbClr val="40404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39" name="Google Shape;539;p100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66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040"/>
              </a:buClr>
              <a:buSzPts val="3000"/>
              <a:buFont typeface="Arial"/>
              <a:buChar char="•"/>
            </a:pPr>
            <a:r>
              <a:rPr b="0" i="0" lang="en" sz="3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Purchase an older edition of the textbook</a:t>
            </a:r>
            <a:endParaRPr/>
          </a:p>
          <a:p>
            <a:pPr indent="-457200" lvl="0" marL="660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CB040"/>
              </a:buClr>
              <a:buSzPts val="3000"/>
              <a:buFont typeface="Arial"/>
              <a:buChar char="•"/>
            </a:pPr>
            <a:r>
              <a:rPr b="0" i="0" lang="en" sz="3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Delay purchasing the textbook</a:t>
            </a:r>
            <a:endParaRPr/>
          </a:p>
          <a:p>
            <a:pPr indent="-457200" lvl="0" marL="660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CB040"/>
              </a:buClr>
              <a:buSzPts val="3000"/>
              <a:buFont typeface="Arial"/>
              <a:buChar char="•"/>
            </a:pPr>
            <a:r>
              <a:rPr b="0" i="0" lang="en" sz="3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Never purchase the textbook</a:t>
            </a:r>
            <a:endParaRPr b="0" i="0" sz="3000" u="none" cap="none" strike="noStrike">
              <a:solidFill>
                <a:srgbClr val="40404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57200" lvl="0" marL="660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CB040"/>
              </a:buClr>
              <a:buSzPts val="3000"/>
              <a:buFont typeface="Arial"/>
              <a:buChar char="•"/>
            </a:pPr>
            <a:r>
              <a:rPr b="0" i="0" lang="en" sz="3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Share the textbook with other students</a:t>
            </a:r>
            <a:endParaRPr/>
          </a:p>
          <a:p>
            <a:pPr indent="-266700" lvl="0" marL="660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CB04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40404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57200" lvl="0" marL="660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CB040"/>
              </a:buClr>
              <a:buSzPts val="3000"/>
              <a:buFont typeface="Arial"/>
              <a:buChar char="•"/>
            </a:pPr>
            <a:r>
              <a:rPr b="0" i="0" lang="en" sz="3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Download textbooks from the internet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83"/>
          <p:cNvPicPr preferRelativeResize="0"/>
          <p:nvPr/>
        </p:nvPicPr>
        <p:blipFill rotWithShape="1">
          <a:blip r:embed="rId3">
            <a:alphaModFix/>
          </a:blip>
          <a:srcRect b="0" l="0" r="-10570" t="0"/>
          <a:stretch/>
        </p:blipFill>
        <p:spPr>
          <a:xfrm>
            <a:off x="-2" y="-17867"/>
            <a:ext cx="4259748" cy="517923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83"/>
          <p:cNvSpPr/>
          <p:nvPr/>
        </p:nvSpPr>
        <p:spPr>
          <a:xfrm>
            <a:off x="4559780" y="1364659"/>
            <a:ext cx="4317900" cy="258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venir"/>
              <a:buNone/>
            </a:pPr>
            <a:r>
              <a:rPr b="0" i="0" lang="en" sz="42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“…higher education shall be equally accessible to all”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01"/>
          <p:cNvSpPr/>
          <p:nvPr/>
        </p:nvSpPr>
        <p:spPr>
          <a:xfrm>
            <a:off x="2286000" y="2265898"/>
            <a:ext cx="58077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https://www.youtube.com/watch?v=-4IswNs0WWE</a:t>
            </a:r>
            <a:endParaRPr/>
          </a:p>
        </p:txBody>
      </p:sp>
      <p:pic>
        <p:nvPicPr>
          <p:cNvPr descr="Interview of student describing the challenges of high textbook costs." id="545" name="Google Shape;545;p101" title="The Impact of High Textbook Cost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2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02"/>
          <p:cNvSpPr/>
          <p:nvPr/>
        </p:nvSpPr>
        <p:spPr>
          <a:xfrm>
            <a:off x="625631" y="174123"/>
            <a:ext cx="78927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venir"/>
              <a:buNone/>
            </a:pPr>
            <a:r>
              <a:rPr b="0" i="0" lang="en" sz="32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 your academic career, has the cost of required textbooks caused you to:</a:t>
            </a:r>
            <a:endParaRPr/>
          </a:p>
        </p:txBody>
      </p:sp>
      <p:graphicFrame>
        <p:nvGraphicFramePr>
          <p:cNvPr id="552" name="Google Shape;552;p102"/>
          <p:cNvGraphicFramePr/>
          <p:nvPr/>
        </p:nvGraphicFramePr>
        <p:xfrm>
          <a:off x="1152940" y="128530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{2B9596AA-EB55-4AF0-BADD-9A3A348CF035}</a:tableStyleId>
              </a:tblPr>
              <a:tblGrid>
                <a:gridCol w="1127975"/>
                <a:gridCol w="1139125"/>
                <a:gridCol w="5148400"/>
              </a:tblGrid>
              <a:tr h="516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2012</a:t>
                      </a:r>
                      <a:endParaRPr sz="2300" u="none" cap="none" strike="noStrike">
                        <a:solidFill>
                          <a:schemeClr val="dk1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2016</a:t>
                      </a:r>
                      <a:endParaRPr sz="2300" u="none" cap="none" strike="noStrike">
                        <a:solidFill>
                          <a:schemeClr val="dk1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3810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t/>
                      </a:r>
                      <a:endParaRPr sz="2300" u="none" cap="none" strike="noStrike">
                        <a:solidFill>
                          <a:srgbClr val="00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6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63.6%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66.5%</a:t>
                      </a:r>
                      <a:endParaRPr sz="2300" u="none" cap="none" strike="noStrike">
                        <a:solidFill>
                          <a:srgbClr val="F1592A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19050" marL="1905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3810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Not purchase the required textbook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6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49.2%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47.6%</a:t>
                      </a:r>
                      <a:endParaRPr sz="2300" u="none" cap="none" strike="noStrike">
                        <a:solidFill>
                          <a:srgbClr val="F1592A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19050" marL="1905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3810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Take fewer courses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6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45.1%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45.5%</a:t>
                      </a:r>
                      <a:endParaRPr sz="2300" u="none" cap="none" strike="noStrike">
                        <a:solidFill>
                          <a:srgbClr val="F1592A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19050" marL="1905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3810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Not register for a specific course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6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33.9%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37.6%</a:t>
                      </a:r>
                      <a:endParaRPr sz="2300" u="none" cap="none" strike="noStrike">
                        <a:solidFill>
                          <a:srgbClr val="F1592A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19050" marL="1905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3810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Earn a poor grade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6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26.7%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26.1%</a:t>
                      </a:r>
                      <a:endParaRPr sz="2300" u="none" cap="none" strike="noStrike">
                        <a:solidFill>
                          <a:srgbClr val="F1592A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19050" marL="1905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3810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Drop a course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6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17.0%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19.8%</a:t>
                      </a:r>
                      <a:endParaRPr sz="2300" u="none" cap="none" strike="noStrike">
                        <a:solidFill>
                          <a:srgbClr val="F1592A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19050" marL="1905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3810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Fail a course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53" name="Google Shape;553;p102"/>
          <p:cNvSpPr/>
          <p:nvPr/>
        </p:nvSpPr>
        <p:spPr>
          <a:xfrm>
            <a:off x="4193928" y="4951141"/>
            <a:ext cx="501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744"/>
              </a:buClr>
              <a:buSzPts val="1000"/>
              <a:buFont typeface="Avenir"/>
              <a:buNone/>
            </a:pPr>
            <a:r>
              <a:rPr b="0" i="0" lang="en" sz="1000" u="none" cap="none" strike="noStrike">
                <a:solidFill>
                  <a:srgbClr val="363744"/>
                </a:solidFill>
                <a:latin typeface="Avenir"/>
                <a:ea typeface="Avenir"/>
                <a:cs typeface="Avenir"/>
                <a:sym typeface="Avenir"/>
              </a:rPr>
              <a:t>http://www.openaccesstextbooks.org/pdf/2012_Florida_Student_Textbook_Survey.pdf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04"/>
          <p:cNvSpPr/>
          <p:nvPr/>
        </p:nvSpPr>
        <p:spPr>
          <a:xfrm>
            <a:off x="625631" y="174123"/>
            <a:ext cx="78927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venir"/>
              <a:buNone/>
            </a:pPr>
            <a:r>
              <a:rPr b="0" i="0" lang="en" sz="32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 your academic career, has the cost of required textbooks caused you to:</a:t>
            </a:r>
            <a:endParaRPr/>
          </a:p>
        </p:txBody>
      </p:sp>
      <p:graphicFrame>
        <p:nvGraphicFramePr>
          <p:cNvPr id="565" name="Google Shape;565;p104"/>
          <p:cNvGraphicFramePr/>
          <p:nvPr/>
        </p:nvGraphicFramePr>
        <p:xfrm>
          <a:off x="1152940" y="128530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{2B9596AA-EB55-4AF0-BADD-9A3A348CF035}</a:tableStyleId>
              </a:tblPr>
              <a:tblGrid>
                <a:gridCol w="1127975"/>
                <a:gridCol w="1139125"/>
                <a:gridCol w="5148400"/>
              </a:tblGrid>
              <a:tr h="516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2012</a:t>
                      </a:r>
                      <a:endParaRPr sz="2300" u="none" cap="none" strike="noStrike">
                        <a:solidFill>
                          <a:schemeClr val="dk1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2016</a:t>
                      </a:r>
                      <a:endParaRPr sz="2300" u="none" cap="none" strike="noStrike">
                        <a:solidFill>
                          <a:schemeClr val="dk1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3810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t/>
                      </a:r>
                      <a:endParaRPr sz="2300" u="none" cap="none" strike="noStrike">
                        <a:solidFill>
                          <a:srgbClr val="00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6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63.6%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66.5%</a:t>
                      </a:r>
                      <a:endParaRPr sz="2300" u="none" cap="none" strike="noStrike">
                        <a:solidFill>
                          <a:srgbClr val="F1592A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19050" marL="1905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3810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Not purchase the required textbook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6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49.2%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47.6%</a:t>
                      </a:r>
                      <a:endParaRPr sz="2300" u="none" cap="none" strike="noStrike">
                        <a:solidFill>
                          <a:srgbClr val="F1592A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19050" marL="1905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3810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Take fewer courses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6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45.1%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45.5%</a:t>
                      </a:r>
                      <a:endParaRPr sz="2300" u="none" cap="none" strike="noStrike">
                        <a:solidFill>
                          <a:srgbClr val="F1592A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19050" marL="1905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3810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Not register for a specific course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6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33.9%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37.6%</a:t>
                      </a:r>
                      <a:endParaRPr sz="2300" u="none" cap="none" strike="noStrike">
                        <a:solidFill>
                          <a:srgbClr val="F1592A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19050" marL="1905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3810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Earn a poor grade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6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26.7%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26.1%</a:t>
                      </a:r>
                      <a:endParaRPr sz="2300" u="none" cap="none" strike="noStrike">
                        <a:solidFill>
                          <a:srgbClr val="F1592A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19050" marL="1905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3810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Drop a course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6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17.0%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19.8%</a:t>
                      </a:r>
                      <a:endParaRPr sz="2300" u="none" cap="none" strike="noStrike">
                        <a:solidFill>
                          <a:srgbClr val="F1592A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19050" marL="1905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3810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venir"/>
                        <a:buNone/>
                      </a:pPr>
                      <a:r>
                        <a:rPr lang="en" sz="23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Fail a course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66" name="Google Shape;566;p104"/>
          <p:cNvSpPr/>
          <p:nvPr/>
        </p:nvSpPr>
        <p:spPr>
          <a:xfrm>
            <a:off x="4193928" y="4951141"/>
            <a:ext cx="501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744"/>
              </a:buClr>
              <a:buSzPts val="1000"/>
              <a:buFont typeface="Avenir"/>
              <a:buNone/>
            </a:pPr>
            <a:r>
              <a:rPr b="0" i="0" lang="en" sz="1000" u="none" cap="none" strike="noStrike">
                <a:solidFill>
                  <a:srgbClr val="363744"/>
                </a:solidFill>
                <a:latin typeface="Avenir"/>
                <a:ea typeface="Avenir"/>
                <a:cs typeface="Avenir"/>
                <a:sym typeface="Avenir"/>
              </a:rPr>
              <a:t>http://www.openaccesstextbooks.org/pdf/2012_Florida_Student_Textbook_Survey.pdf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0106" y="342900"/>
            <a:ext cx="7443788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0106" y="342900"/>
            <a:ext cx="7443788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0106" y="342900"/>
            <a:ext cx="7443788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0106" y="342900"/>
            <a:ext cx="7443788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77388" y="3904735"/>
            <a:ext cx="715637" cy="71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09"/>
          <p:cNvSpPr txBox="1"/>
          <p:nvPr>
            <p:ph type="title"/>
          </p:nvPr>
        </p:nvSpPr>
        <p:spPr>
          <a:xfrm>
            <a:off x="2305203" y="2216341"/>
            <a:ext cx="45336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240"/>
              <a:buFont typeface="Avenir"/>
              <a:buNone/>
            </a:pPr>
            <a:r>
              <a:rPr b="0" i="0" lang="en" sz="324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rPr>
              <a:t>Other models…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6384" y="1924201"/>
            <a:ext cx="5411232" cy="1295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84"/>
          <p:cNvSpPr txBox="1"/>
          <p:nvPr>
            <p:ph type="title"/>
          </p:nvPr>
        </p:nvSpPr>
        <p:spPr>
          <a:xfrm>
            <a:off x="762000" y="1126137"/>
            <a:ext cx="76200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700"/>
              <a:buFont typeface="Avenir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The cost barrier kept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1350"/>
              <a:buFont typeface="Avenir"/>
              <a:buNone/>
            </a:pPr>
            <a:r>
              <a:t/>
            </a:r>
            <a:endParaRPr b="0" i="0" sz="1350" u="none" cap="none" strike="noStrike">
              <a:solidFill>
                <a:srgbClr val="6C696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50"/>
              <a:buFont typeface="Avenir"/>
              <a:buNone/>
            </a:pPr>
            <a:r>
              <a:rPr b="0" i="0" lang="en" sz="4050" u="none" cap="none" strike="noStrike">
                <a:solidFill>
                  <a:srgbClr val="F1592A"/>
                </a:solidFill>
                <a:latin typeface="Avenir"/>
                <a:ea typeface="Avenir"/>
                <a:cs typeface="Avenir"/>
                <a:sym typeface="Avenir"/>
              </a:rPr>
              <a:t>2.4 million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1350"/>
              <a:buFont typeface="Avenir"/>
              <a:buNone/>
            </a:pPr>
            <a:r>
              <a:t/>
            </a:r>
            <a:endParaRPr b="0" i="0" sz="1350" u="none" cap="none" strike="noStrike">
              <a:solidFill>
                <a:srgbClr val="6C696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700"/>
              <a:buFont typeface="Avenir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low and moderate-income college-qualified high school graduates from completing college in the previous decade. </a:t>
            </a:r>
            <a:endParaRPr/>
          </a:p>
        </p:txBody>
      </p:sp>
      <p:sp>
        <p:nvSpPr>
          <p:cNvPr id="423" name="Google Shape;423;p84"/>
          <p:cNvSpPr/>
          <p:nvPr/>
        </p:nvSpPr>
        <p:spPr>
          <a:xfrm>
            <a:off x="0" y="4951140"/>
            <a:ext cx="58863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744"/>
              </a:buClr>
              <a:buSzPts val="1000"/>
              <a:buFont typeface="Avenir"/>
              <a:buNone/>
            </a:pPr>
            <a:r>
              <a:rPr b="0" i="0" lang="en" sz="1000" u="none" cap="none" strike="noStrike">
                <a:solidFill>
                  <a:srgbClr val="363744"/>
                </a:solidFill>
                <a:latin typeface="Avenir"/>
                <a:ea typeface="Avenir"/>
                <a:cs typeface="Avenir"/>
                <a:sym typeface="Avenir"/>
              </a:rPr>
              <a:t>The Advisory Committee on Student Financial Assistance http://files.eric.ed.gov/fulltext/ED529499.pdf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114" y="764381"/>
            <a:ext cx="7343775" cy="3614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114" y="764381"/>
            <a:ext cx="7343775" cy="3614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13"/>
          <p:cNvSpPr txBox="1"/>
          <p:nvPr>
            <p:ph type="title"/>
          </p:nvPr>
        </p:nvSpPr>
        <p:spPr>
          <a:xfrm>
            <a:off x="910694" y="205979"/>
            <a:ext cx="8233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800"/>
              <a:buFont typeface="Avenir"/>
              <a:buNone/>
            </a:pPr>
            <a:r>
              <a:rPr b="0" i="0" lang="en" sz="3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Where does the funding come from?</a:t>
            </a:r>
            <a:endParaRPr/>
          </a:p>
        </p:txBody>
      </p:sp>
      <p:sp>
        <p:nvSpPr>
          <p:cNvPr id="622" name="Google Shape;622;p11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Noto Sans Symbols"/>
              <a:buChar char="➢"/>
            </a:pPr>
            <a:r>
              <a:rPr b="0" i="0" lang="en" sz="3300" u="sng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Universities</a:t>
            </a:r>
            <a:r>
              <a:rPr b="0" i="0" lang="en" sz="33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(SUNY, Umass Amherst, Portland State, …)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1838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Noto Sans Symbols"/>
              <a:buChar char="➢"/>
            </a:pPr>
            <a:r>
              <a:rPr b="0" i="0" lang="en" sz="3300" u="sng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Foundations</a:t>
            </a:r>
            <a:r>
              <a:rPr b="0" i="0" lang="en" sz="33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(Hewlett, Gates, …)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1838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Noto Sans Symbols"/>
              <a:buChar char="➢"/>
            </a:pPr>
            <a:r>
              <a:rPr b="0" i="0" lang="en" sz="3300" u="sng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Governments</a:t>
            </a:r>
            <a:r>
              <a:rPr b="0" i="0" lang="en" sz="33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(state, federal)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1838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Noto Sans Symbols"/>
              <a:buChar char="➢"/>
            </a:pPr>
            <a:r>
              <a:rPr b="0" i="0" lang="en" sz="3300" u="sng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Institutional Consortia </a:t>
            </a:r>
            <a:r>
              <a:rPr b="0" i="0" lang="en" sz="33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(CALI)</a:t>
            </a:r>
            <a:endParaRPr/>
          </a:p>
        </p:txBody>
      </p:sp>
      <p:pic>
        <p:nvPicPr>
          <p:cNvPr id="623" name="Google Shape;623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334" y="185333"/>
            <a:ext cx="591360" cy="591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" name="Google Shape;629;p114"/>
          <p:cNvGrpSpPr/>
          <p:nvPr/>
        </p:nvGrpSpPr>
        <p:grpSpPr>
          <a:xfrm>
            <a:off x="385950" y="265269"/>
            <a:ext cx="8372100" cy="4612963"/>
            <a:chOff x="547462" y="707383"/>
            <a:chExt cx="22325600" cy="12301236"/>
          </a:xfrm>
        </p:grpSpPr>
        <p:pic>
          <p:nvPicPr>
            <p:cNvPr descr="Screen Shot 2015-12-03 at 10.25.56 PM.png" id="630" name="Google Shape;630;p1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47462" y="707383"/>
              <a:ext cx="9500508" cy="12301236"/>
            </a:xfrm>
            <a:prstGeom prst="rect">
              <a:avLst/>
            </a:prstGeom>
            <a:noFill/>
            <a:ln>
              <a:noFill/>
            </a:ln>
            <a:effectLst>
              <a:outerShdw blurRad="688975" rotWithShape="0" algn="tl" dir="2700000" dist="38100">
                <a:srgbClr val="000000">
                  <a:alpha val="42750"/>
                </a:srgbClr>
              </a:outerShdw>
            </a:effectLst>
          </p:spPr>
        </p:pic>
        <p:pic>
          <p:nvPicPr>
            <p:cNvPr descr="Screen Shot 2015-12-03 at 10.32.58 PM.png" id="631" name="Google Shape;631;p1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3376728" y="707383"/>
              <a:ext cx="9496333" cy="12301235"/>
            </a:xfrm>
            <a:prstGeom prst="rect">
              <a:avLst/>
            </a:prstGeom>
            <a:noFill/>
            <a:ln>
              <a:noFill/>
            </a:ln>
            <a:effectLst>
              <a:outerShdw blurRad="688975" rotWithShape="0" algn="tl" dir="2700000" dist="38100">
                <a:srgbClr val="000000">
                  <a:alpha val="42750"/>
                </a:srgbClr>
              </a:outerShdw>
            </a:effectLst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21444"/>
            <a:ext cx="9144000" cy="5264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21444"/>
            <a:ext cx="9144000" cy="5264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115" y="764382"/>
            <a:ext cx="7343775" cy="3614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115" y="764382"/>
            <a:ext cx="7343775" cy="3614738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118"/>
          <p:cNvSpPr/>
          <p:nvPr/>
        </p:nvSpPr>
        <p:spPr>
          <a:xfrm>
            <a:off x="2093075" y="657025"/>
            <a:ext cx="5162400" cy="1520400"/>
          </a:xfrm>
          <a:prstGeom prst="flowChartAlternateProcess">
            <a:avLst/>
          </a:prstGeom>
          <a:noFill/>
          <a:ln cap="flat" cmpd="sng" w="19050">
            <a:solidFill>
              <a:srgbClr val="00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118"/>
          <p:cNvSpPr txBox="1"/>
          <p:nvPr/>
        </p:nvSpPr>
        <p:spPr>
          <a:xfrm>
            <a:off x="2093075" y="300350"/>
            <a:ext cx="5162400" cy="6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Higher Education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115" y="764382"/>
            <a:ext cx="7343775" cy="361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1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77389" y="3459893"/>
            <a:ext cx="715637" cy="715637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119"/>
          <p:cNvSpPr/>
          <p:nvPr/>
        </p:nvSpPr>
        <p:spPr>
          <a:xfrm>
            <a:off x="2093075" y="657025"/>
            <a:ext cx="5162400" cy="1520400"/>
          </a:xfrm>
          <a:prstGeom prst="flowChartAlternateProcess">
            <a:avLst/>
          </a:prstGeom>
          <a:noFill/>
          <a:ln cap="flat" cmpd="sng" w="19050">
            <a:solidFill>
              <a:srgbClr val="00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119"/>
          <p:cNvSpPr txBox="1"/>
          <p:nvPr/>
        </p:nvSpPr>
        <p:spPr>
          <a:xfrm>
            <a:off x="2093075" y="300350"/>
            <a:ext cx="5162400" cy="6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Higher Education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4849" y="1474599"/>
            <a:ext cx="2194304" cy="2194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85"/>
          <p:cNvSpPr/>
          <p:nvPr/>
        </p:nvSpPr>
        <p:spPr>
          <a:xfrm>
            <a:off x="1" y="4646156"/>
            <a:ext cx="12360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744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363744"/>
                </a:solidFill>
                <a:latin typeface="Arial"/>
                <a:ea typeface="Arial"/>
                <a:cs typeface="Arial"/>
                <a:sym typeface="Arial"/>
              </a:rPr>
              <a:t>http://www.sheeo.org</a:t>
            </a:r>
            <a:endParaRPr/>
          </a:p>
        </p:txBody>
      </p:sp>
      <p:graphicFrame>
        <p:nvGraphicFramePr>
          <p:cNvPr id="430" name="Google Shape;430;p85"/>
          <p:cNvGraphicFramePr/>
          <p:nvPr/>
        </p:nvGraphicFramePr>
        <p:xfrm>
          <a:off x="0" y="153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{2B9596AA-EB55-4AF0-BADD-9A3A348CF035}</a:tableStyleId>
              </a:tblPr>
              <a:tblGrid>
                <a:gridCol w="9144000"/>
              </a:tblGrid>
              <a:tr h="3135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Higher Education Funding - US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31" name="Google Shape;431;p85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050" y="619125"/>
            <a:ext cx="8281894" cy="3874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Google Shape;678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9640" y="1700213"/>
            <a:ext cx="732472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1302" y="911131"/>
            <a:ext cx="2194304" cy="219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78430" y="917806"/>
            <a:ext cx="2180965" cy="2180965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122"/>
          <p:cNvSpPr/>
          <p:nvPr/>
        </p:nvSpPr>
        <p:spPr>
          <a:xfrm>
            <a:off x="1684834" y="3061621"/>
            <a:ext cx="2088600" cy="12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venir"/>
              <a:buNone/>
            </a:pPr>
            <a:r>
              <a:rPr b="0" i="0" lang="en" sz="3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All Rights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venir"/>
              <a:buNone/>
            </a:pPr>
            <a:r>
              <a:rPr b="0" i="0" lang="en" sz="3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Reserved</a:t>
            </a:r>
            <a:endParaRPr/>
          </a:p>
        </p:txBody>
      </p:sp>
      <p:sp>
        <p:nvSpPr>
          <p:cNvPr id="686" name="Google Shape;686;p122"/>
          <p:cNvSpPr/>
          <p:nvPr/>
        </p:nvSpPr>
        <p:spPr>
          <a:xfrm>
            <a:off x="5014902" y="3061621"/>
            <a:ext cx="2765100" cy="12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venir"/>
              <a:buNone/>
            </a:pPr>
            <a:r>
              <a:rPr b="0" i="0" lang="en" sz="3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Some Rights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venir"/>
              <a:buNone/>
            </a:pPr>
            <a:r>
              <a:rPr b="0" i="0" lang="en" sz="3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Reserved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1527" y="1481272"/>
            <a:ext cx="2180965" cy="2180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115" y="764382"/>
            <a:ext cx="7343775" cy="361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77389" y="3459893"/>
            <a:ext cx="715637" cy="715637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124"/>
          <p:cNvSpPr/>
          <p:nvPr/>
        </p:nvSpPr>
        <p:spPr>
          <a:xfrm>
            <a:off x="2093075" y="657025"/>
            <a:ext cx="5162400" cy="1520400"/>
          </a:xfrm>
          <a:prstGeom prst="flowChartAlternateProcess">
            <a:avLst/>
          </a:prstGeom>
          <a:noFill/>
          <a:ln cap="flat" cmpd="sng" w="19050">
            <a:solidFill>
              <a:srgbClr val="00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124"/>
          <p:cNvSpPr txBox="1"/>
          <p:nvPr/>
        </p:nvSpPr>
        <p:spPr>
          <a:xfrm>
            <a:off x="2093075" y="300350"/>
            <a:ext cx="5162400" cy="6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Higher Education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25"/>
          <p:cNvSpPr txBox="1"/>
          <p:nvPr>
            <p:ph idx="4294967295" type="body"/>
          </p:nvPr>
        </p:nvSpPr>
        <p:spPr>
          <a:xfrm>
            <a:off x="0" y="1200150"/>
            <a:ext cx="8229600" cy="3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venir"/>
              <a:buNone/>
            </a:pPr>
            <a:r>
              <a:t/>
            </a:r>
            <a:endParaRPr b="0" i="0" sz="2100" u="none" cap="none" strike="noStrike">
              <a:solidFill>
                <a:srgbClr val="6C696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025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venir"/>
              <a:buNone/>
            </a:pPr>
            <a:r>
              <a:t/>
            </a:r>
            <a:endParaRPr b="0" i="0" sz="2100" u="none" cap="none" strike="noStrike">
              <a:solidFill>
                <a:srgbClr val="6C696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025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venir"/>
              <a:buNone/>
            </a:pPr>
            <a:r>
              <a:t/>
            </a:r>
            <a:endParaRPr b="0" i="0" sz="2100" u="none" cap="none" strike="noStrike">
              <a:solidFill>
                <a:srgbClr val="6C696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025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venir"/>
              <a:buNone/>
            </a:pPr>
            <a:r>
              <a:t/>
            </a:r>
            <a:endParaRPr b="0" i="0" sz="2100" u="none" cap="none" strike="noStrike">
              <a:solidFill>
                <a:srgbClr val="6C696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025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venir"/>
              <a:buNone/>
            </a:pPr>
            <a:r>
              <a:t/>
            </a:r>
            <a:endParaRPr b="0" i="0" sz="2100" u="none" cap="none" strike="noStrike">
              <a:solidFill>
                <a:srgbClr val="6C696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aphicFrame>
        <p:nvGraphicFramePr>
          <p:cNvPr id="707" name="Google Shape;707;p125"/>
          <p:cNvGraphicFramePr/>
          <p:nvPr/>
        </p:nvGraphicFramePr>
        <p:xfrm>
          <a:off x="876300" y="43815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{2B9596AA-EB55-4AF0-BADD-9A3A348CF035}</a:tableStyleId>
              </a:tblPr>
              <a:tblGrid>
                <a:gridCol w="3695700"/>
                <a:gridCol w="3695700"/>
              </a:tblGrid>
              <a:tr h="1552200"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500"/>
                        <a:buFont typeface="Avenir"/>
                        <a:buNone/>
                      </a:pPr>
                      <a:r>
                        <a:rPr lang="en" sz="3500" u="none" cap="none" strike="noStrike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With Creative Commons licenses, you are free to…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7739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3000"/>
                        <a:buFont typeface="Avenir"/>
                        <a:buNone/>
                      </a:pPr>
                      <a:r>
                        <a:rPr lang="en" sz="30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Copy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3000"/>
                        <a:buFont typeface="Avenir"/>
                        <a:buNone/>
                      </a:pPr>
                      <a:r>
                        <a:rPr lang="en" sz="30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Mix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739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3000"/>
                        <a:buFont typeface="Avenir"/>
                        <a:buNone/>
                      </a:pPr>
                      <a:r>
                        <a:rPr lang="en" sz="30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Share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3000"/>
                        <a:buFont typeface="Avenir"/>
                        <a:buNone/>
                      </a:pPr>
                      <a:r>
                        <a:rPr lang="en" sz="30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Keep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739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3000"/>
                        <a:buFont typeface="Avenir"/>
                        <a:buNone/>
                      </a:pPr>
                      <a:r>
                        <a:rPr lang="en" sz="30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Edit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92A"/>
                        </a:buClr>
                        <a:buSzPts val="3000"/>
                        <a:buFont typeface="Avenir"/>
                        <a:buNone/>
                      </a:pPr>
                      <a:r>
                        <a:rPr lang="en" sz="3000" u="none" cap="none" strike="noStrike">
                          <a:solidFill>
                            <a:srgbClr val="F1592A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Use</a:t>
                      </a:r>
                      <a:endParaRPr/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Google Shape;713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15" y="1600692"/>
            <a:ext cx="9094787" cy="1942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060" y="555391"/>
            <a:ext cx="7437880" cy="403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oogle Shape;725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" y="885987"/>
            <a:ext cx="8458200" cy="3371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50" y="329671"/>
            <a:ext cx="8496301" cy="4484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30"/>
          <p:cNvSpPr txBox="1"/>
          <p:nvPr>
            <p:ph idx="4294967295" type="title"/>
          </p:nvPr>
        </p:nvSpPr>
        <p:spPr>
          <a:xfrm>
            <a:off x="569251" y="3111425"/>
            <a:ext cx="80055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</a:pPr>
            <a:r>
              <a:rPr lang="en"/>
              <a:t>How can CC help open textbooks improve student success?</a:t>
            </a:r>
            <a:endParaRPr/>
          </a:p>
        </p:txBody>
      </p:sp>
      <p:pic>
        <p:nvPicPr>
          <p:cNvPr id="737" name="Google Shape;737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1514" y="714771"/>
            <a:ext cx="2180965" cy="2180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6"/>
          <p:cNvSpPr/>
          <p:nvPr/>
        </p:nvSpPr>
        <p:spPr>
          <a:xfrm>
            <a:off x="145301" y="4791456"/>
            <a:ext cx="12360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744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363744"/>
                </a:solidFill>
                <a:latin typeface="Arial"/>
                <a:ea typeface="Arial"/>
                <a:cs typeface="Arial"/>
                <a:sym typeface="Arial"/>
              </a:rPr>
              <a:t>http://www.sheeo.org</a:t>
            </a:r>
            <a:endParaRPr/>
          </a:p>
        </p:txBody>
      </p:sp>
      <p:graphicFrame>
        <p:nvGraphicFramePr>
          <p:cNvPr id="438" name="Google Shape;438;p86"/>
          <p:cNvGraphicFramePr/>
          <p:nvPr/>
        </p:nvGraphicFramePr>
        <p:xfrm>
          <a:off x="0" y="153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{2B9596AA-EB55-4AF0-BADD-9A3A348CF035}</a:tableStyleId>
              </a:tblPr>
              <a:tblGrid>
                <a:gridCol w="9144000"/>
              </a:tblGrid>
              <a:tr h="3135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Higher Education Funding - New Jersey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39" name="Google Shape;439;p86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089" y="810138"/>
            <a:ext cx="7143826" cy="352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31"/>
          <p:cNvSpPr txBox="1"/>
          <p:nvPr>
            <p:ph idx="1" type="body"/>
          </p:nvPr>
        </p:nvSpPr>
        <p:spPr>
          <a:xfrm>
            <a:off x="3240750" y="1654000"/>
            <a:ext cx="5271300" cy="29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SzPts val="3200"/>
              <a:buAutoNum type="arabicPeriod"/>
            </a:pPr>
            <a:r>
              <a:rPr lang="en"/>
              <a:t>Content Customization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"/>
              <a:t>Localization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"/>
              <a:t>OER Enabled Pedagogy</a:t>
            </a:r>
            <a:endParaRPr/>
          </a:p>
        </p:txBody>
      </p:sp>
      <p:pic>
        <p:nvPicPr>
          <p:cNvPr id="743" name="Google Shape;743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150" y="1812366"/>
            <a:ext cx="1518775" cy="151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32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200"/>
              <a:t>Content Customization</a:t>
            </a:r>
            <a:endParaRPr/>
          </a:p>
        </p:txBody>
      </p:sp>
      <p:pic>
        <p:nvPicPr>
          <p:cNvPr descr="Screen Shot 2015-12-02 at 8.53.29 PM.png" id="749" name="Google Shape;749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2623" y="1063374"/>
            <a:ext cx="2979903" cy="3864124"/>
          </a:xfrm>
          <a:prstGeom prst="rect">
            <a:avLst/>
          </a:prstGeom>
          <a:noFill/>
          <a:ln>
            <a:noFill/>
          </a:ln>
          <a:effectLst>
            <a:outerShdw blurRad="385763" rotWithShape="0" algn="tl" dir="2700000" dist="38100">
              <a:srgbClr val="000000">
                <a:alpha val="42750"/>
              </a:srgbClr>
            </a:outerShdw>
          </a:effectLst>
        </p:spPr>
      </p:pic>
      <p:pic>
        <p:nvPicPr>
          <p:cNvPr descr="Screen Shot 2015-12-02 at 8.09.25 PM.png" id="750" name="Google Shape;750;p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1473" y="1063385"/>
            <a:ext cx="2979899" cy="3856664"/>
          </a:xfrm>
          <a:prstGeom prst="rect">
            <a:avLst/>
          </a:prstGeom>
          <a:noFill/>
          <a:ln>
            <a:noFill/>
          </a:ln>
          <a:effectLst>
            <a:outerShdw blurRad="385763" rotWithShape="0" algn="tl" dir="2700000" dist="38100">
              <a:srgbClr val="000000">
                <a:alpha val="4275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33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200"/>
              <a:t>Localization</a:t>
            </a:r>
            <a:endParaRPr/>
          </a:p>
        </p:txBody>
      </p:sp>
      <p:pic>
        <p:nvPicPr>
          <p:cNvPr id="756" name="Google Shape;756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7385" y="1063375"/>
            <a:ext cx="3147245" cy="3927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57" name="Google Shape;757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9364" y="1063375"/>
            <a:ext cx="3035325" cy="39277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34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200"/>
              <a:t>Localization</a:t>
            </a:r>
            <a:endParaRPr/>
          </a:p>
        </p:txBody>
      </p:sp>
      <p:pic>
        <p:nvPicPr>
          <p:cNvPr id="763" name="Google Shape;763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673" y="1063375"/>
            <a:ext cx="6866640" cy="392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3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200"/>
              <a:t>OER Enabled Pedagogy</a:t>
            </a:r>
            <a:endParaRPr/>
          </a:p>
        </p:txBody>
      </p:sp>
      <p:pic>
        <p:nvPicPr>
          <p:cNvPr id="769" name="Google Shape;769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9400" y="1063379"/>
            <a:ext cx="2925188" cy="3775321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35"/>
          <p:cNvSpPr txBox="1"/>
          <p:nvPr/>
        </p:nvSpPr>
        <p:spPr>
          <a:xfrm>
            <a:off x="6144000" y="4902600"/>
            <a:ext cx="3000000" cy="2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https://pm4id.org/</a:t>
            </a:r>
            <a:endParaRPr sz="9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36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200"/>
              <a:t>OER Enabled Pedagogy</a:t>
            </a:r>
            <a:endParaRPr/>
          </a:p>
        </p:txBody>
      </p:sp>
      <p:pic>
        <p:nvPicPr>
          <p:cNvPr id="776" name="Google Shape;776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5779"/>
            <a:ext cx="8839196" cy="3667607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136"/>
          <p:cNvSpPr txBox="1"/>
          <p:nvPr/>
        </p:nvSpPr>
        <p:spPr>
          <a:xfrm>
            <a:off x="6144000" y="4902600"/>
            <a:ext cx="3000000" cy="2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https://openamlit.pressbooks.com/</a:t>
            </a:r>
            <a:endParaRPr sz="9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Google Shape;783;p1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987" y="197644"/>
            <a:ext cx="3691489" cy="4748213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137"/>
          <p:cNvSpPr/>
          <p:nvPr/>
        </p:nvSpPr>
        <p:spPr>
          <a:xfrm>
            <a:off x="4099750" y="381000"/>
            <a:ext cx="4699800" cy="43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963"/>
              </a:buClr>
              <a:buSzPts val="1900"/>
              <a:buFont typeface="Avenir"/>
              <a:buNone/>
            </a:pPr>
            <a:r>
              <a:rPr b="0" i="0" lang="en" sz="1900" u="none" cap="none" strike="noStrike">
                <a:solidFill>
                  <a:srgbClr val="6C6963"/>
                </a:solidFill>
                <a:latin typeface="Avenir"/>
                <a:ea typeface="Avenir"/>
                <a:cs typeface="Avenir"/>
                <a:sym typeface="Avenir"/>
              </a:rPr>
              <a:t>Introductory, algebra-based, two-semester college physics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6C696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963"/>
              </a:buClr>
              <a:buSzPts val="1900"/>
              <a:buFont typeface="Avenir"/>
              <a:buNone/>
            </a:pPr>
            <a:r>
              <a:rPr b="0" i="0" lang="en" sz="1900" u="none" cap="none" strike="noStrike">
                <a:solidFill>
                  <a:srgbClr val="6C6963"/>
                </a:solidFill>
                <a:latin typeface="Avenir"/>
                <a:ea typeface="Avenir"/>
                <a:cs typeface="Avenir"/>
                <a:sym typeface="Avenir"/>
              </a:rPr>
              <a:t>1272 pages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6C696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963"/>
              </a:buClr>
              <a:buSzPts val="1900"/>
              <a:buFont typeface="Avenir"/>
              <a:buNone/>
            </a:pPr>
            <a:r>
              <a:rPr b="0" i="0" lang="en" sz="1900" u="sng" cap="none" strike="noStrike">
                <a:solidFill>
                  <a:srgbClr val="6C6963"/>
                </a:solidFill>
                <a:latin typeface="Avenir"/>
                <a:ea typeface="Avenir"/>
                <a:cs typeface="Avenir"/>
                <a:sym typeface="Avenir"/>
              </a:rPr>
              <a:t>Available in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963"/>
              </a:buClr>
              <a:buSzPts val="1900"/>
              <a:buFont typeface="Avenir"/>
              <a:buNone/>
            </a:pPr>
            <a:r>
              <a:rPr b="0" i="0" lang="en" sz="1900" u="none" cap="none" strike="noStrike">
                <a:solidFill>
                  <a:srgbClr val="6C6963"/>
                </a:solidFill>
                <a:latin typeface="Avenir"/>
                <a:ea typeface="Avenir"/>
                <a:cs typeface="Avenir"/>
                <a:sym typeface="Avenir"/>
              </a:rPr>
              <a:t>PDF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963"/>
              </a:buClr>
              <a:buSzPts val="1900"/>
              <a:buFont typeface="Avenir"/>
              <a:buNone/>
            </a:pPr>
            <a:r>
              <a:rPr b="0" i="0" lang="en" sz="1900" u="none" cap="none" strike="noStrike">
                <a:solidFill>
                  <a:srgbClr val="6C6963"/>
                </a:solidFill>
                <a:latin typeface="Avenir"/>
                <a:ea typeface="Avenir"/>
                <a:cs typeface="Avenir"/>
                <a:sym typeface="Avenir"/>
              </a:rPr>
              <a:t>ePub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963"/>
              </a:buClr>
              <a:buSzPts val="1900"/>
              <a:buFont typeface="Avenir"/>
              <a:buNone/>
            </a:pPr>
            <a:r>
              <a:rPr b="0" i="0" lang="en" sz="1900" u="none" cap="none" strike="noStrike">
                <a:solidFill>
                  <a:srgbClr val="6C6963"/>
                </a:solidFill>
                <a:latin typeface="Avenir"/>
                <a:ea typeface="Avenir"/>
                <a:cs typeface="Avenir"/>
                <a:sym typeface="Avenir"/>
              </a:rPr>
              <a:t>Print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963"/>
              </a:buClr>
              <a:buSzPts val="1900"/>
              <a:buFont typeface="Avenir"/>
              <a:buNone/>
            </a:pPr>
            <a:r>
              <a:rPr b="0" i="0" lang="en" sz="1900" u="none" cap="none" strike="noStrike">
                <a:solidFill>
                  <a:srgbClr val="6C6963"/>
                </a:solidFill>
                <a:latin typeface="Avenir"/>
                <a:ea typeface="Avenir"/>
                <a:cs typeface="Avenir"/>
                <a:sym typeface="Avenir"/>
              </a:rPr>
              <a:t>Web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963"/>
              </a:buClr>
              <a:buSzPts val="1900"/>
              <a:buFont typeface="Avenir"/>
              <a:buNone/>
            </a:pPr>
            <a:r>
              <a:rPr b="0" i="0" lang="en" sz="1900" u="none" cap="none" strike="noStrike">
                <a:solidFill>
                  <a:srgbClr val="6C6963"/>
                </a:solidFill>
                <a:latin typeface="Avenir"/>
                <a:ea typeface="Avenir"/>
                <a:cs typeface="Avenir"/>
                <a:sym typeface="Avenir"/>
              </a:rPr>
              <a:t>Bookshare (accessible)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6C696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963"/>
              </a:buClr>
              <a:buSzPts val="1900"/>
              <a:buFont typeface="Avenir"/>
              <a:buNone/>
            </a:pPr>
            <a:r>
              <a:rPr b="0" i="0" lang="en" sz="1900" u="none" cap="none" strike="noStrike">
                <a:solidFill>
                  <a:srgbClr val="6C6963"/>
                </a:solidFill>
                <a:latin typeface="Avenir"/>
                <a:ea typeface="Avenir"/>
                <a:cs typeface="Avenir"/>
                <a:sym typeface="Avenir"/>
              </a:rPr>
              <a:t>Instructor solution manual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6C696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963"/>
              </a:buClr>
              <a:buSzPts val="1900"/>
              <a:buFont typeface="Avenir"/>
              <a:buNone/>
            </a:pPr>
            <a:r>
              <a:rPr b="0" i="0" lang="en" sz="1900" u="none" cap="none" strike="noStrike">
                <a:solidFill>
                  <a:srgbClr val="6C6963"/>
                </a:solidFill>
                <a:latin typeface="Avenir"/>
                <a:ea typeface="Avenir"/>
                <a:cs typeface="Avenir"/>
                <a:sym typeface="Avenir"/>
              </a:rPr>
              <a:t>Powerpoint slides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38"/>
          <p:cNvSpPr txBox="1"/>
          <p:nvPr>
            <p:ph idx="4294967295" type="title"/>
          </p:nvPr>
        </p:nvSpPr>
        <p:spPr>
          <a:xfrm>
            <a:off x="762000" y="4335463"/>
            <a:ext cx="76200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800"/>
              <a:buFont typeface="Avenir"/>
              <a:buNone/>
            </a:pPr>
            <a:r>
              <a:rPr b="0" i="0" lang="en" sz="3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open.umn.edu</a:t>
            </a:r>
            <a:endParaRPr/>
          </a:p>
        </p:txBody>
      </p:sp>
      <p:pic>
        <p:nvPicPr>
          <p:cNvPr id="791" name="Google Shape;791;p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469" y="606277"/>
            <a:ext cx="8609062" cy="3771922"/>
          </a:xfrm>
          <a:prstGeom prst="rect">
            <a:avLst/>
          </a:prstGeom>
          <a:noFill/>
          <a:ln>
            <a:noFill/>
          </a:ln>
          <a:effectLst>
            <a:outerShdw blurRad="206375" rotWithShape="0" algn="tl" dir="2700000" dist="38100">
              <a:srgbClr val="000000">
                <a:alpha val="4275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Google Shape;797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02528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.jpg" id="803" name="Google Shape;803;p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526"/>
            <a:ext cx="9144001" cy="5114749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140"/>
          <p:cNvSpPr/>
          <p:nvPr/>
        </p:nvSpPr>
        <p:spPr>
          <a:xfrm>
            <a:off x="142709" y="2086556"/>
            <a:ext cx="8790900" cy="963300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00" lIns="81625" spcFirstLastPara="1" rIns="81625" wrap="square" tIns="4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938"/>
              <a:buFont typeface="Arial"/>
              <a:buNone/>
            </a:pPr>
            <a:r>
              <a:rPr b="1" i="0" lang="en" sz="3938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r>
              <a:rPr b="0" i="0" lang="en" sz="393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Peer Reviewed Studies of Efficacy</a:t>
            </a:r>
            <a:endParaRPr/>
          </a:p>
        </p:txBody>
      </p:sp>
      <p:sp>
        <p:nvSpPr>
          <p:cNvPr id="805" name="Google Shape;805;p140"/>
          <p:cNvSpPr txBox="1"/>
          <p:nvPr/>
        </p:nvSpPr>
        <p:spPr>
          <a:xfrm>
            <a:off x="7005482" y="4954664"/>
            <a:ext cx="1418400" cy="2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00" lIns="81625" spcFirstLastPara="1" rIns="81625" wrap="square" tIns="4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8"/>
              <a:buFont typeface="Calibri"/>
              <a:buNone/>
            </a:pPr>
            <a:r>
              <a:rPr b="0" i="0" lang="en" sz="93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http://openedgroup.org/ </a:t>
            </a:r>
            <a:endParaRPr/>
          </a:p>
        </p:txBody>
      </p:sp>
      <p:pic>
        <p:nvPicPr>
          <p:cNvPr descr="by80x15.png" id="806" name="Google Shape;806;p1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33557" y="5043593"/>
            <a:ext cx="710444" cy="99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87"/>
          <p:cNvSpPr txBox="1"/>
          <p:nvPr>
            <p:ph type="title"/>
          </p:nvPr>
        </p:nvSpPr>
        <p:spPr>
          <a:xfrm>
            <a:off x="762000" y="1315541"/>
            <a:ext cx="7620000" cy="25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700"/>
              <a:buFont typeface="Avenir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The average borrower owes more than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700"/>
              <a:buFont typeface="Avenir"/>
              <a:buNone/>
            </a:pPr>
            <a:r>
              <a:t/>
            </a:r>
            <a:endParaRPr b="0" i="0" sz="2700" u="none" cap="none" strike="noStrike">
              <a:solidFill>
                <a:srgbClr val="6C696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50"/>
              <a:buFont typeface="Avenir"/>
              <a:buNone/>
            </a:pPr>
            <a:r>
              <a:rPr b="0" i="0" lang="en" sz="4050" u="none" cap="none" strike="noStrike">
                <a:solidFill>
                  <a:srgbClr val="F1592A"/>
                </a:solidFill>
                <a:latin typeface="Avenir"/>
                <a:ea typeface="Avenir"/>
                <a:cs typeface="Avenir"/>
                <a:sym typeface="Avenir"/>
              </a:rPr>
              <a:t>$28,6</a:t>
            </a:r>
            <a:r>
              <a:rPr lang="en" sz="4050">
                <a:solidFill>
                  <a:srgbClr val="F1592A"/>
                </a:solidFill>
              </a:rPr>
              <a:t>50</a:t>
            </a:r>
            <a:endParaRPr sz="4050">
              <a:solidFill>
                <a:srgbClr val="F1592A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50"/>
              <a:buFont typeface="Avenir"/>
              <a:buNone/>
            </a:pPr>
            <a:r>
              <a:t/>
            </a:r>
            <a:endParaRPr sz="2700">
              <a:solidFill>
                <a:srgbClr val="F1592A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700"/>
              <a:buFont typeface="Avenir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 student loans (class of 201</a:t>
            </a:r>
            <a:r>
              <a:rPr lang="en" sz="2700">
                <a:solidFill>
                  <a:srgbClr val="000000"/>
                </a:solidFill>
              </a:rPr>
              <a:t>7</a:t>
            </a:r>
            <a:r>
              <a:rPr b="0" i="0" lang="en" sz="2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).</a:t>
            </a:r>
            <a:endParaRPr/>
          </a:p>
        </p:txBody>
      </p:sp>
      <p:sp>
        <p:nvSpPr>
          <p:cNvPr id="446" name="Google Shape;446;p87"/>
          <p:cNvSpPr/>
          <p:nvPr/>
        </p:nvSpPr>
        <p:spPr>
          <a:xfrm>
            <a:off x="0" y="4956557"/>
            <a:ext cx="21543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744"/>
              </a:buClr>
              <a:buSzPts val="1000"/>
              <a:buFont typeface="Avenir"/>
              <a:buNone/>
            </a:pPr>
            <a:r>
              <a:rPr b="0" i="0" lang="en" sz="1000" u="none" cap="none" strike="noStrike">
                <a:solidFill>
                  <a:srgbClr val="363744"/>
                </a:solidFill>
                <a:latin typeface="Avenir"/>
                <a:ea typeface="Avenir"/>
                <a:cs typeface="Avenir"/>
                <a:sym typeface="Avenir"/>
              </a:rPr>
              <a:t>http://ticas.org/posd/map-state-data</a:t>
            </a:r>
            <a:endParaRPr/>
          </a:p>
        </p:txBody>
      </p:sp>
      <p:sp>
        <p:nvSpPr>
          <p:cNvPr id="447" name="Google Shape;447;p87"/>
          <p:cNvSpPr/>
          <p:nvPr/>
        </p:nvSpPr>
        <p:spPr>
          <a:xfrm>
            <a:off x="2915399" y="3994330"/>
            <a:ext cx="3313200" cy="40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venir"/>
              <a:buNone/>
            </a:pPr>
            <a:r>
              <a:t/>
            </a:r>
            <a:endParaRPr sz="24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.jpg" id="812" name="Google Shape;812;p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1896" y="-41878"/>
            <a:ext cx="9327794" cy="5217556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141"/>
          <p:cNvSpPr/>
          <p:nvPr/>
        </p:nvSpPr>
        <p:spPr>
          <a:xfrm>
            <a:off x="142709" y="2086556"/>
            <a:ext cx="8790900" cy="963300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00" lIns="81625" spcFirstLastPara="1" rIns="81625" wrap="square" tIns="4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38"/>
              <a:buFont typeface="Arial"/>
              <a:buNone/>
            </a:pPr>
            <a:r>
              <a:rPr b="0" i="0" lang="en" sz="3938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3938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119,720</a:t>
            </a:r>
            <a:r>
              <a:rPr b="1" i="0" lang="en" sz="3938" u="none" cap="none" strike="noStrike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393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</a:t>
            </a:r>
            <a:endParaRPr/>
          </a:p>
        </p:txBody>
      </p:sp>
      <p:pic>
        <p:nvPicPr>
          <p:cNvPr descr="man100.png" id="814" name="Google Shape;814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284" y="96450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15" name="Google Shape;815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7255" y="96450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16" name="Google Shape;816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7709" y="96450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17" name="Google Shape;817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44239" y="96450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18" name="Google Shape;818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6322" y="1048660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19" name="Google Shape;819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5294" y="1048660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20" name="Google Shape;820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5747" y="1048660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21" name="Google Shape;821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52278" y="1048660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22" name="Google Shape;822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5503" y="1024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23" name="Google Shape;823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44474" y="1024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24" name="Google Shape;824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74928" y="1024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25" name="Google Shape;825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1458" y="1024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26" name="Google Shape;826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53541" y="105468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27" name="Google Shape;827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2513" y="105468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28" name="Google Shape;828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2966" y="105468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29" name="Google Shape;829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9497" y="105468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30" name="Google Shape;830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4682" y="1024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31" name="Google Shape;831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13652" y="1024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32" name="Google Shape;832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107" y="1024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33" name="Google Shape;833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90636" y="1024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34" name="Google Shape;834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22719" y="105468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35" name="Google Shape;835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1690" y="105468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36" name="Google Shape;836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2144" y="105468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37" name="Google Shape;837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98674" y="105468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38" name="Google Shape;838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512" y="31102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39" name="Google Shape;839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5483" y="31102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40" name="Google Shape;840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5937" y="31102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41" name="Google Shape;841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92467" y="31102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42" name="Google Shape;842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4550" y="406248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43" name="Google Shape;843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3522" y="406248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44" name="Google Shape;844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3975" y="406248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45" name="Google Shape;845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0506" y="406248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46" name="Google Shape;846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93731" y="311630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47" name="Google Shape;847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92702" y="311630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48" name="Google Shape;848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3156" y="311630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49" name="Google Shape;849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9686" y="311630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50" name="Google Shape;850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01769" y="406851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51" name="Google Shape;851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00741" y="406851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52" name="Google Shape;852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1194" y="406851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53" name="Google Shape;853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77725" y="406851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54" name="Google Shape;854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62910" y="311630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55" name="Google Shape;855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61880" y="311630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56" name="Google Shape;856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92335" y="311630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57" name="Google Shape;857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38864" y="311630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58" name="Google Shape;858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70947" y="406851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59" name="Google Shape;859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69918" y="406851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60" name="Google Shape;860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0372" y="406851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61" name="Google Shape;861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6902" y="4068518"/>
            <a:ext cx="762606" cy="995202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141"/>
          <p:cNvSpPr txBox="1"/>
          <p:nvPr/>
        </p:nvSpPr>
        <p:spPr>
          <a:xfrm>
            <a:off x="7005482" y="4954664"/>
            <a:ext cx="1418400" cy="2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00" lIns="81625" spcFirstLastPara="1" rIns="81625" wrap="square" tIns="4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8"/>
              <a:buFont typeface="Calibri"/>
              <a:buNone/>
            </a:pPr>
            <a:r>
              <a:rPr b="0" i="0" lang="en" sz="93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http://openedgroup.org/ </a:t>
            </a:r>
            <a:endParaRPr/>
          </a:p>
        </p:txBody>
      </p:sp>
      <p:pic>
        <p:nvPicPr>
          <p:cNvPr descr="by80x15.png" id="863" name="Google Shape;863;p1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33557" y="5043593"/>
            <a:ext cx="710444" cy="99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.jpg" id="869" name="Google Shape;869;p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526"/>
            <a:ext cx="9144001" cy="5114749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142"/>
          <p:cNvSpPr/>
          <p:nvPr/>
        </p:nvSpPr>
        <p:spPr>
          <a:xfrm>
            <a:off x="142709" y="2086556"/>
            <a:ext cx="8790900" cy="963300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800" lIns="81625" spcFirstLastPara="1" rIns="81625" wrap="square" tIns="4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938"/>
              <a:buFont typeface="Arial"/>
              <a:buNone/>
            </a:pPr>
            <a:r>
              <a:rPr b="1" i="0" lang="en" sz="3938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95% Same or Better</a:t>
            </a:r>
            <a:r>
              <a:rPr b="1" i="0" lang="en" sz="3938" u="none" cap="none" strike="noStrike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393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Outcomes</a:t>
            </a:r>
            <a:endParaRPr/>
          </a:p>
        </p:txBody>
      </p:sp>
      <p:pic>
        <p:nvPicPr>
          <p:cNvPr descr="man100.png" id="871" name="Google Shape;871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284" y="96450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72" name="Google Shape;872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7255" y="96450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73" name="Google Shape;873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7709" y="96450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74" name="Google Shape;874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44239" y="96450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75" name="Google Shape;875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6322" y="1048660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76" name="Google Shape;876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5294" y="1048660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77" name="Google Shape;877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5747" y="1048660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78" name="Google Shape;878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52278" y="1048660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79" name="Google Shape;879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5503" y="1024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80" name="Google Shape;880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44474" y="1024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81" name="Google Shape;881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74928" y="1024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82" name="Google Shape;882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1458" y="1024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83" name="Google Shape;883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53541" y="105468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84" name="Google Shape;884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2513" y="105468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85" name="Google Shape;885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2966" y="105468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86" name="Google Shape;886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9497" y="105468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87" name="Google Shape;887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4682" y="1024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88" name="Google Shape;888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13652" y="1024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89" name="Google Shape;889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107" y="1024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90" name="Google Shape;890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90636" y="1024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91" name="Google Shape;891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22719" y="105468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92" name="Google Shape;892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1690" y="105468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93" name="Google Shape;893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2144" y="105468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94" name="Google Shape;894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98674" y="105468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95" name="Google Shape;895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512" y="31102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96" name="Google Shape;896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5483" y="31102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97" name="Google Shape;897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5937" y="31102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98" name="Google Shape;898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92467" y="311027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899" name="Google Shape;899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4550" y="406248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900" name="Google Shape;900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3522" y="406248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901" name="Google Shape;901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3975" y="406248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902" name="Google Shape;902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0506" y="4062489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903" name="Google Shape;903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93731" y="311630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904" name="Google Shape;904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92702" y="311630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905" name="Google Shape;905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3156" y="311630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906" name="Google Shape;906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9686" y="311630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907" name="Google Shape;907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01769" y="406851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908" name="Google Shape;908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00741" y="406851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909" name="Google Shape;909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1194" y="406851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910" name="Google Shape;910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77725" y="406851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911" name="Google Shape;911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62910" y="311630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912" name="Google Shape;912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61880" y="311630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913" name="Google Shape;913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92335" y="311630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914" name="Google Shape;914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38864" y="311630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915" name="Google Shape;915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70947" y="406851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916" name="Google Shape;916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69918" y="406851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917" name="Google Shape;917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0372" y="4068518"/>
            <a:ext cx="762606" cy="995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100.png" id="918" name="Google Shape;918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6902" y="4068518"/>
            <a:ext cx="762606" cy="995202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142"/>
          <p:cNvSpPr txBox="1"/>
          <p:nvPr/>
        </p:nvSpPr>
        <p:spPr>
          <a:xfrm>
            <a:off x="7005482" y="4954664"/>
            <a:ext cx="1418400" cy="2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00" lIns="81625" spcFirstLastPara="1" rIns="81625" wrap="square" tIns="4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8"/>
              <a:buFont typeface="Calibri"/>
              <a:buNone/>
            </a:pPr>
            <a:r>
              <a:rPr b="0" i="0" lang="en" sz="93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http://openedgroup.org/ </a:t>
            </a:r>
            <a:endParaRPr/>
          </a:p>
        </p:txBody>
      </p:sp>
      <p:pic>
        <p:nvPicPr>
          <p:cNvPr descr="by80x15.png" id="920" name="Google Shape;920;p1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33557" y="5043593"/>
            <a:ext cx="710444" cy="99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3"/>
          <p:cNvSpPr txBox="1"/>
          <p:nvPr>
            <p:ph type="title"/>
          </p:nvPr>
        </p:nvSpPr>
        <p:spPr>
          <a:xfrm>
            <a:off x="1213756" y="445025"/>
            <a:ext cx="7618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</a:pPr>
            <a:r>
              <a:rPr b="0" i="0" lang="en" sz="4000" u="none" cap="none" strike="noStrike">
                <a:solidFill>
                  <a:srgbClr val="404041"/>
                </a:solidFill>
                <a:latin typeface="Avenir"/>
                <a:ea typeface="Avenir"/>
                <a:cs typeface="Avenir"/>
                <a:sym typeface="Avenir"/>
              </a:rPr>
              <a:t>University of Georgia</a:t>
            </a:r>
            <a:endParaRPr b="0" i="0" sz="4000" u="none" cap="none" strike="noStrike">
              <a:solidFill>
                <a:srgbClr val="40404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26" name="Google Shape;926;p143"/>
          <p:cNvSpPr/>
          <p:nvPr/>
        </p:nvSpPr>
        <p:spPr>
          <a:xfrm>
            <a:off x="3336938" y="3309474"/>
            <a:ext cx="3822600" cy="643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27" name="Google Shape;927;p143"/>
          <p:cNvSpPr/>
          <p:nvPr/>
        </p:nvSpPr>
        <p:spPr>
          <a:xfrm flipH="1">
            <a:off x="1891588" y="3309481"/>
            <a:ext cx="1844400" cy="642600"/>
          </a:xfrm>
          <a:prstGeom prst="rect">
            <a:avLst/>
          </a:prstGeom>
          <a:solidFill>
            <a:srgbClr val="701C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28" name="Google Shape;928;p143"/>
          <p:cNvSpPr/>
          <p:nvPr/>
        </p:nvSpPr>
        <p:spPr>
          <a:xfrm rot="-5400000">
            <a:off x="3292450" y="2739263"/>
            <a:ext cx="643375" cy="1783775"/>
          </a:xfrm>
          <a:prstGeom prst="flowChartOffpageConnector">
            <a:avLst/>
          </a:prstGeom>
          <a:solidFill>
            <a:srgbClr val="701C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29" name="Google Shape;929;p143"/>
          <p:cNvSpPr/>
          <p:nvPr/>
        </p:nvSpPr>
        <p:spPr>
          <a:xfrm>
            <a:off x="1951202" y="3386850"/>
            <a:ext cx="21897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Pell eligible students</a:t>
            </a:r>
            <a:endParaRPr b="0" i="0" sz="1800" u="none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0" name="Google Shape;930;p143"/>
          <p:cNvSpPr/>
          <p:nvPr/>
        </p:nvSpPr>
        <p:spPr>
          <a:xfrm>
            <a:off x="3996413" y="3310650"/>
            <a:ext cx="16152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01C7F"/>
              </a:buClr>
              <a:buSzPts val="2100"/>
              <a:buFont typeface="Avenir"/>
              <a:buNone/>
            </a:pPr>
            <a:r>
              <a:rPr b="0" i="0" lang="en" sz="2100" u="none" cap="none" strike="noStrike">
                <a:solidFill>
                  <a:srgbClr val="701C7F"/>
                </a:solidFill>
                <a:latin typeface="Avenir"/>
                <a:ea typeface="Avenir"/>
                <a:cs typeface="Avenir"/>
                <a:sym typeface="Avenir"/>
              </a:rPr>
              <a:t>+12.3%</a:t>
            </a:r>
            <a:endParaRPr b="0" i="0" sz="2100" u="none" cap="none" strike="noStrike">
              <a:solidFill>
                <a:srgbClr val="701C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1" name="Google Shape;931;p143"/>
          <p:cNvSpPr/>
          <p:nvPr/>
        </p:nvSpPr>
        <p:spPr>
          <a:xfrm>
            <a:off x="3336938" y="2654346"/>
            <a:ext cx="3822600" cy="643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2" name="Google Shape;932;p143"/>
          <p:cNvSpPr/>
          <p:nvPr/>
        </p:nvSpPr>
        <p:spPr>
          <a:xfrm flipH="1">
            <a:off x="1891588" y="2654353"/>
            <a:ext cx="1844400" cy="642600"/>
          </a:xfrm>
          <a:prstGeom prst="rect">
            <a:avLst/>
          </a:prstGeom>
          <a:solidFill>
            <a:srgbClr val="701C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3" name="Google Shape;933;p143"/>
          <p:cNvSpPr/>
          <p:nvPr/>
        </p:nvSpPr>
        <p:spPr>
          <a:xfrm rot="-5400000">
            <a:off x="3302778" y="2073813"/>
            <a:ext cx="643375" cy="1804425"/>
          </a:xfrm>
          <a:prstGeom prst="flowChartOffpageConnector">
            <a:avLst/>
          </a:prstGeom>
          <a:solidFill>
            <a:srgbClr val="701C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4" name="Google Shape;934;p143"/>
          <p:cNvSpPr/>
          <p:nvPr/>
        </p:nvSpPr>
        <p:spPr>
          <a:xfrm>
            <a:off x="1951202" y="2731725"/>
            <a:ext cx="21897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Non-Pell eligible students</a:t>
            </a:r>
            <a:endParaRPr b="0" i="0" sz="1800" u="none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5" name="Google Shape;935;p143"/>
          <p:cNvSpPr/>
          <p:nvPr/>
        </p:nvSpPr>
        <p:spPr>
          <a:xfrm>
            <a:off x="3996413" y="2655525"/>
            <a:ext cx="16152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01C7F"/>
              </a:buClr>
              <a:buSzPts val="2100"/>
              <a:buFont typeface="Avenir"/>
              <a:buNone/>
            </a:pPr>
            <a:r>
              <a:rPr b="0" i="0" lang="en" sz="2100" u="none" cap="none" strike="noStrike">
                <a:solidFill>
                  <a:srgbClr val="701C7F"/>
                </a:solidFill>
                <a:latin typeface="Avenir"/>
                <a:ea typeface="Avenir"/>
                <a:cs typeface="Avenir"/>
                <a:sym typeface="Avenir"/>
              </a:rPr>
              <a:t>+7.4%</a:t>
            </a:r>
            <a:endParaRPr b="0" i="0" sz="2100" u="none" cap="none" strike="noStrike">
              <a:solidFill>
                <a:srgbClr val="701C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6" name="Google Shape;936;p143"/>
          <p:cNvSpPr/>
          <p:nvPr/>
        </p:nvSpPr>
        <p:spPr>
          <a:xfrm>
            <a:off x="3336950" y="3964599"/>
            <a:ext cx="3822600" cy="643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2592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7" name="Google Shape;937;p143"/>
          <p:cNvSpPr/>
          <p:nvPr/>
        </p:nvSpPr>
        <p:spPr>
          <a:xfrm flipH="1">
            <a:off x="1891600" y="3964606"/>
            <a:ext cx="1844400" cy="642600"/>
          </a:xfrm>
          <a:prstGeom prst="rect">
            <a:avLst/>
          </a:prstGeom>
          <a:solidFill>
            <a:srgbClr val="F259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8" name="Google Shape;938;p143"/>
          <p:cNvSpPr/>
          <p:nvPr/>
        </p:nvSpPr>
        <p:spPr>
          <a:xfrm rot="-5400000">
            <a:off x="3292462" y="3394388"/>
            <a:ext cx="643375" cy="1783775"/>
          </a:xfrm>
          <a:prstGeom prst="flowChartOffpageConnector">
            <a:avLst/>
          </a:prstGeom>
          <a:solidFill>
            <a:srgbClr val="F259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9" name="Google Shape;939;p143"/>
          <p:cNvSpPr/>
          <p:nvPr/>
        </p:nvSpPr>
        <p:spPr>
          <a:xfrm>
            <a:off x="1951200" y="4041975"/>
            <a:ext cx="21897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All Students</a:t>
            </a:r>
            <a:endParaRPr b="0" i="0" sz="1800" u="none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0" name="Google Shape;940;p143"/>
          <p:cNvSpPr/>
          <p:nvPr/>
        </p:nvSpPr>
        <p:spPr>
          <a:xfrm>
            <a:off x="3996432" y="3965775"/>
            <a:ext cx="16152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25929"/>
              </a:buClr>
              <a:buSzPts val="2100"/>
              <a:buFont typeface="Avenir"/>
              <a:buNone/>
            </a:pPr>
            <a:r>
              <a:rPr b="0" i="0" lang="en" sz="2100" u="none" cap="none" strike="noStrike">
                <a:solidFill>
                  <a:srgbClr val="F25929"/>
                </a:solidFill>
                <a:latin typeface="Avenir"/>
                <a:ea typeface="Avenir"/>
                <a:cs typeface="Avenir"/>
                <a:sym typeface="Avenir"/>
              </a:rPr>
              <a:t>+8.6%</a:t>
            </a:r>
            <a:endParaRPr b="0" i="0" sz="2100" u="none" cap="none" strike="noStrike">
              <a:solidFill>
                <a:srgbClr val="F2592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1" name="Google Shape;941;p143"/>
          <p:cNvSpPr/>
          <p:nvPr/>
        </p:nvSpPr>
        <p:spPr>
          <a:xfrm>
            <a:off x="5611613" y="2655550"/>
            <a:ext cx="1548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01C7F"/>
              </a:buClr>
              <a:buSzPts val="2100"/>
              <a:buFont typeface="Avenir"/>
              <a:buNone/>
            </a:pPr>
            <a:r>
              <a:rPr b="0" i="0" lang="en" sz="2100" u="none" cap="none" strike="noStrike">
                <a:solidFill>
                  <a:srgbClr val="701C7F"/>
                </a:solidFill>
                <a:latin typeface="Avenir"/>
                <a:ea typeface="Avenir"/>
                <a:cs typeface="Avenir"/>
                <a:sym typeface="Avenir"/>
              </a:rPr>
              <a:t>-2.05%</a:t>
            </a:r>
            <a:endParaRPr b="0" i="0" sz="2100" u="none" cap="none" strike="noStrike">
              <a:solidFill>
                <a:srgbClr val="701C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2" name="Google Shape;942;p143"/>
          <p:cNvSpPr/>
          <p:nvPr/>
        </p:nvSpPr>
        <p:spPr>
          <a:xfrm>
            <a:off x="5611613" y="3313650"/>
            <a:ext cx="1548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01C7F"/>
              </a:buClr>
              <a:buSzPts val="2100"/>
              <a:buFont typeface="Avenir"/>
              <a:buNone/>
            </a:pPr>
            <a:r>
              <a:rPr b="0" i="0" lang="en" sz="2100" u="none" cap="none" strike="noStrike">
                <a:solidFill>
                  <a:srgbClr val="701C7F"/>
                </a:solidFill>
                <a:latin typeface="Avenir"/>
                <a:ea typeface="Avenir"/>
                <a:cs typeface="Avenir"/>
                <a:sym typeface="Avenir"/>
              </a:rPr>
              <a:t>-4.43%</a:t>
            </a:r>
            <a:endParaRPr b="0" i="0" sz="2100" u="none" cap="none" strike="noStrike">
              <a:solidFill>
                <a:srgbClr val="701C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3" name="Google Shape;943;p143"/>
          <p:cNvSpPr/>
          <p:nvPr/>
        </p:nvSpPr>
        <p:spPr>
          <a:xfrm>
            <a:off x="5611613" y="3971750"/>
            <a:ext cx="1548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25929"/>
              </a:buClr>
              <a:buSzPts val="2100"/>
              <a:buFont typeface="Avenir"/>
              <a:buNone/>
            </a:pPr>
            <a:r>
              <a:rPr b="0" i="0" lang="en" sz="2100" u="none" cap="none" strike="noStrike">
                <a:solidFill>
                  <a:srgbClr val="F25929"/>
                </a:solidFill>
                <a:latin typeface="Avenir"/>
                <a:ea typeface="Avenir"/>
                <a:cs typeface="Avenir"/>
                <a:sym typeface="Avenir"/>
              </a:rPr>
              <a:t>-2.68%</a:t>
            </a:r>
            <a:endParaRPr b="0" i="0" sz="2100" u="none" cap="none" strike="noStrike">
              <a:solidFill>
                <a:srgbClr val="F2592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4" name="Google Shape;944;p143"/>
          <p:cNvSpPr/>
          <p:nvPr/>
        </p:nvSpPr>
        <p:spPr>
          <a:xfrm>
            <a:off x="3996413" y="2013250"/>
            <a:ext cx="16152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venir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Δ Grade</a:t>
            </a:r>
            <a:endParaRPr b="0" i="0" sz="24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5" name="Google Shape;945;p143"/>
          <p:cNvSpPr/>
          <p:nvPr/>
        </p:nvSpPr>
        <p:spPr>
          <a:xfrm>
            <a:off x="5544338" y="2013250"/>
            <a:ext cx="16152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venir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Δ DFW</a:t>
            </a:r>
            <a:endParaRPr b="0" i="0" sz="24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6" name="Google Shape;946;p143"/>
          <p:cNvSpPr txBox="1"/>
          <p:nvPr/>
        </p:nvSpPr>
        <p:spPr>
          <a:xfrm>
            <a:off x="216975" y="4856125"/>
            <a:ext cx="89271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3"/>
              </a:rPr>
              <a:t>The Impact of Open Educational Resources on Various Student Success Metrics</a:t>
            </a:r>
            <a:endParaRPr b="0" i="0" sz="11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7" name="Google Shape;947;p143"/>
          <p:cNvSpPr txBox="1"/>
          <p:nvPr/>
        </p:nvSpPr>
        <p:spPr>
          <a:xfrm>
            <a:off x="1213750" y="1229125"/>
            <a:ext cx="4833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venir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Change from non-OER to OER</a:t>
            </a:r>
            <a:endParaRPr b="0" i="0" sz="14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44"/>
          <p:cNvSpPr txBox="1"/>
          <p:nvPr>
            <p:ph idx="4294967295" type="title"/>
          </p:nvPr>
        </p:nvSpPr>
        <p:spPr>
          <a:xfrm>
            <a:off x="921146" y="826194"/>
            <a:ext cx="73017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Drop Rate After Three Years</a:t>
            </a:r>
            <a:endParaRPr/>
          </a:p>
        </p:txBody>
      </p:sp>
      <p:sp>
        <p:nvSpPr>
          <p:cNvPr id="953" name="Google Shape;953;p144"/>
          <p:cNvSpPr txBox="1"/>
          <p:nvPr>
            <p:ph idx="4294967295" type="body"/>
          </p:nvPr>
        </p:nvSpPr>
        <p:spPr>
          <a:xfrm>
            <a:off x="759450" y="1914188"/>
            <a:ext cx="3836700" cy="4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800"/>
              <a:t>First Generation College Students</a:t>
            </a:r>
            <a:endParaRPr sz="1800"/>
          </a:p>
        </p:txBody>
      </p:sp>
      <p:sp>
        <p:nvSpPr>
          <p:cNvPr id="954" name="Google Shape;954;p144"/>
          <p:cNvSpPr txBox="1"/>
          <p:nvPr>
            <p:ph idx="4294967295" type="body"/>
          </p:nvPr>
        </p:nvSpPr>
        <p:spPr>
          <a:xfrm>
            <a:off x="759425" y="2394013"/>
            <a:ext cx="3836700" cy="192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6000"/>
              <a:t>33%</a:t>
            </a:r>
            <a:endParaRPr sz="6000"/>
          </a:p>
        </p:txBody>
      </p:sp>
      <p:sp>
        <p:nvSpPr>
          <p:cNvPr id="955" name="Google Shape;955;p144"/>
          <p:cNvSpPr txBox="1"/>
          <p:nvPr>
            <p:ph idx="4294967295" type="body"/>
          </p:nvPr>
        </p:nvSpPr>
        <p:spPr>
          <a:xfrm>
            <a:off x="4781260" y="1914188"/>
            <a:ext cx="3603300" cy="4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800"/>
              <a:t>Parents Had Earned a Degree</a:t>
            </a:r>
            <a:endParaRPr sz="1800"/>
          </a:p>
        </p:txBody>
      </p:sp>
      <p:sp>
        <p:nvSpPr>
          <p:cNvPr id="956" name="Google Shape;956;p144"/>
          <p:cNvSpPr txBox="1"/>
          <p:nvPr>
            <p:ph idx="4294967295" type="body"/>
          </p:nvPr>
        </p:nvSpPr>
        <p:spPr>
          <a:xfrm>
            <a:off x="4781250" y="2394014"/>
            <a:ext cx="3603300" cy="192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6000"/>
              <a:t>14%</a:t>
            </a:r>
            <a:endParaRPr sz="60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" name="Google Shape;961;p145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16724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Google Shape;962;p145"/>
          <p:cNvSpPr txBox="1"/>
          <p:nvPr/>
        </p:nvSpPr>
        <p:spPr>
          <a:xfrm>
            <a:off x="5625475" y="4872400"/>
            <a:ext cx="3518400" cy="2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https://nces.ed.gov/programs/digest/d17/tables/dt17_104.20.asp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" name="Google Shape;968;p146"/>
          <p:cNvPicPr preferRelativeResize="0"/>
          <p:nvPr/>
        </p:nvPicPr>
        <p:blipFill rotWithShape="1">
          <a:blip r:embed="rId3">
            <a:alphaModFix/>
          </a:blip>
          <a:srcRect b="0" l="0" r="-10570" t="0"/>
          <a:stretch/>
        </p:blipFill>
        <p:spPr>
          <a:xfrm>
            <a:off x="-2" y="-17867"/>
            <a:ext cx="4259748" cy="5179230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146"/>
          <p:cNvSpPr/>
          <p:nvPr/>
        </p:nvSpPr>
        <p:spPr>
          <a:xfrm>
            <a:off x="4559780" y="1364659"/>
            <a:ext cx="4317900" cy="258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venir"/>
              <a:buNone/>
            </a:pPr>
            <a:r>
              <a:rPr b="0" i="0" lang="en" sz="42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“…higher education shall be equally accessible to all”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47"/>
          <p:cNvSpPr txBox="1"/>
          <p:nvPr>
            <p:ph idx="4294967295"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800"/>
              <a:buFont typeface="Avenir"/>
              <a:buNone/>
            </a:pPr>
            <a:r>
              <a:rPr b="0" i="0" lang="en" sz="3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What can we do?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148"/>
          <p:cNvSpPr txBox="1"/>
          <p:nvPr>
            <p:ph idx="4294967295"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800"/>
              <a:buFont typeface="Avenir"/>
              <a:buNone/>
            </a:pPr>
            <a:r>
              <a:rPr b="0" i="0" lang="en" sz="3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What can we do?</a:t>
            </a:r>
            <a:endParaRPr/>
          </a:p>
        </p:txBody>
      </p:sp>
      <p:sp>
        <p:nvSpPr>
          <p:cNvPr id="982" name="Google Shape;982;p148"/>
          <p:cNvSpPr txBox="1"/>
          <p:nvPr>
            <p:ph idx="4294967295" type="body"/>
          </p:nvPr>
        </p:nvSpPr>
        <p:spPr>
          <a:xfrm>
            <a:off x="457200" y="1063625"/>
            <a:ext cx="76200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78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040"/>
              </a:buClr>
              <a:buSzPts val="2800"/>
              <a:buFont typeface="Arial"/>
              <a:buChar char="•"/>
            </a:pPr>
            <a:r>
              <a:rPr b="0" i="0" lang="en" sz="2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Take a look!</a:t>
            </a:r>
            <a:endParaRPr/>
          </a:p>
          <a:p>
            <a:pPr indent="-1778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CB040"/>
              </a:buClr>
              <a:buSzPts val="2800"/>
              <a:buFont typeface="Arial"/>
              <a:buChar char="•"/>
            </a:pPr>
            <a:r>
              <a:rPr b="0" i="0" lang="en" sz="2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Write a review!</a:t>
            </a:r>
            <a:endParaRPr/>
          </a:p>
          <a:p>
            <a:pPr indent="-1778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CB040"/>
              </a:buClr>
              <a:buSzPts val="2800"/>
              <a:buFont typeface="Arial"/>
              <a:buChar char="•"/>
            </a:pPr>
            <a:r>
              <a:rPr b="0" i="0" lang="en" sz="2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Adopt if a book meets the needs of you and your students</a:t>
            </a:r>
            <a:endParaRPr/>
          </a:p>
          <a:p>
            <a:pPr indent="-1778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CB040"/>
              </a:buClr>
              <a:buSzPts val="2800"/>
              <a:buFont typeface="Arial"/>
              <a:buChar char="•"/>
            </a:pPr>
            <a:r>
              <a:rPr b="0" i="0" lang="en" sz="2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Raise awareness - talk with colleagues in your program and department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49"/>
          <p:cNvSpPr txBox="1"/>
          <p:nvPr>
            <p:ph idx="4294967295"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800"/>
              <a:buFont typeface="Avenir"/>
              <a:buNone/>
            </a:pPr>
            <a:r>
              <a:rPr b="0" i="0" lang="en" sz="3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Writing a Review</a:t>
            </a:r>
            <a:endParaRPr/>
          </a:p>
        </p:txBody>
      </p:sp>
      <p:sp>
        <p:nvSpPr>
          <p:cNvPr id="989" name="Google Shape;989;p149"/>
          <p:cNvSpPr txBox="1"/>
          <p:nvPr>
            <p:ph idx="4294967295" type="body"/>
          </p:nvPr>
        </p:nvSpPr>
        <p:spPr>
          <a:xfrm>
            <a:off x="457200" y="1200150"/>
            <a:ext cx="8392200" cy="3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venir"/>
              <a:buNone/>
            </a:pPr>
            <a:r>
              <a:rPr b="0" i="0" lang="en" sz="2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Is there is a textbook in the Open Textbook Library that fits your class and/or expertise?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venir"/>
              <a:buNone/>
            </a:pPr>
            <a:r>
              <a:rPr b="0" i="0" lang="en" sz="2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Incentive will be paid for:</a:t>
            </a:r>
            <a:endParaRPr/>
          </a:p>
          <a:p>
            <a:pPr indent="-514350" lvl="0" marL="71755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r>
              <a:rPr b="0" i="0" lang="en" sz="2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attending this workshop, and</a:t>
            </a:r>
            <a:endParaRPr/>
          </a:p>
          <a:p>
            <a:pPr indent="-514350" lvl="0" marL="71755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r>
              <a:rPr b="0" i="0" lang="en" sz="2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reviewing a textbook in the Open Textbook Library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50"/>
          <p:cNvSpPr txBox="1"/>
          <p:nvPr>
            <p:ph idx="4294967295"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800"/>
              <a:buFont typeface="Avenir"/>
              <a:buNone/>
            </a:pPr>
            <a:r>
              <a:rPr b="0" i="0" lang="en" sz="3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Writing a Review</a:t>
            </a:r>
            <a:endParaRPr/>
          </a:p>
        </p:txBody>
      </p:sp>
      <p:sp>
        <p:nvSpPr>
          <p:cNvPr id="996" name="Google Shape;996;p150"/>
          <p:cNvSpPr txBox="1"/>
          <p:nvPr>
            <p:ph idx="4294967295" type="body"/>
          </p:nvPr>
        </p:nvSpPr>
        <p:spPr>
          <a:xfrm>
            <a:off x="542441" y="1063625"/>
            <a:ext cx="8229600" cy="3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14350" lvl="0" marL="7175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r>
              <a:rPr b="0" i="0" lang="en" sz="2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You will receive an email with a link to the online review form.</a:t>
            </a:r>
            <a:endParaRPr/>
          </a:p>
          <a:p>
            <a:pPr indent="-514350" lvl="0" marL="71755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r>
              <a:rPr b="0" i="0" lang="en" sz="2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Complete a concise review by </a:t>
            </a:r>
            <a:r>
              <a:rPr lang="en" sz="2800">
                <a:solidFill>
                  <a:srgbClr val="000000"/>
                </a:solidFill>
              </a:rPr>
              <a:t>March</a:t>
            </a:r>
            <a:r>
              <a:rPr b="0" i="0" lang="en" sz="2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20, 201</a:t>
            </a:r>
            <a:r>
              <a:rPr lang="en" sz="2800">
                <a:solidFill>
                  <a:srgbClr val="000000"/>
                </a:solidFill>
              </a:rPr>
              <a:t>9</a:t>
            </a:r>
            <a:r>
              <a:rPr b="0" i="0" lang="en" sz="2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/>
          </a:p>
          <a:p>
            <a:pPr indent="-514350" lvl="0" marL="71755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r>
              <a:rPr b="0" i="0" lang="en" sz="2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The review will be posted on the Open Textbook Library under an open license.</a:t>
            </a:r>
            <a:endParaRPr/>
          </a:p>
          <a:p>
            <a:pPr indent="-514350" lvl="0" marL="71755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r>
              <a:rPr b="0" i="0" lang="en" sz="2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Incentive will be paid.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88"/>
          <p:cNvSpPr/>
          <p:nvPr/>
        </p:nvSpPr>
        <p:spPr>
          <a:xfrm>
            <a:off x="0" y="4951140"/>
            <a:ext cx="39882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744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363744"/>
                </a:solidFill>
                <a:latin typeface="Arial"/>
                <a:ea typeface="Arial"/>
                <a:cs typeface="Arial"/>
                <a:sym typeface="Arial"/>
              </a:rPr>
              <a:t>Federal Reserve http://www.federalreserve.gov/releases/g19/Current/</a:t>
            </a:r>
            <a:endParaRPr/>
          </a:p>
        </p:txBody>
      </p:sp>
      <p:pic>
        <p:nvPicPr>
          <p:cNvPr id="454" name="Google Shape;45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590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2" name="Google Shape;1002;p151"/>
          <p:cNvGraphicFramePr/>
          <p:nvPr/>
        </p:nvGraphicFramePr>
        <p:xfrm>
          <a:off x="762000" y="171114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{2B9596AA-EB55-4AF0-BADD-9A3A348CF035}</a:tableStyleId>
              </a:tblPr>
              <a:tblGrid>
                <a:gridCol w="7615250"/>
              </a:tblGrid>
              <a:tr h="2392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41636"/>
                        </a:buClr>
                        <a:buSzPts val="3600"/>
                        <a:buFont typeface="Avenir"/>
                        <a:buNone/>
                      </a:pPr>
                      <a:r>
                        <a:rPr lang="en" sz="3600">
                          <a:solidFill>
                            <a:srgbClr val="041636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Jonathan Lashley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C6963"/>
                        </a:buClr>
                        <a:buSzPts val="2700"/>
                        <a:buFont typeface="Avenir"/>
                        <a:buNone/>
                      </a:pPr>
                      <a:r>
                        <a:rPr lang="en" sz="2700" u="sng">
                          <a:solidFill>
                            <a:schemeClr val="hlink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  <a:hlinkClick r:id="rId3"/>
                        </a:rPr>
                        <a:t>jonathanlashley@boisestate.edu</a:t>
                      </a:r>
                      <a:endParaRPr sz="2700">
                        <a:uFill>
                          <a:noFill/>
                        </a:uFill>
                        <a:latin typeface="Avenir"/>
                        <a:ea typeface="Avenir"/>
                        <a:cs typeface="Avenir"/>
                        <a:sym typeface="Avenir"/>
                        <a:hlinkClick r:id="rId4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41636"/>
                        </a:buClr>
                        <a:buSzPts val="2700"/>
                        <a:buFont typeface="Avenir"/>
                        <a:buNone/>
                      </a:pPr>
                      <a:r>
                        <a:rPr lang="en" sz="2700" u="sng">
                          <a:solidFill>
                            <a:srgbClr val="0000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@lashleyed</a:t>
                      </a:r>
                      <a:endParaRPr sz="2700" u="sng">
                        <a:solidFill>
                          <a:srgbClr val="0000F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sng" cap="none" strike="noStrike">
                        <a:solidFill>
                          <a:srgbClr val="041636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sng" cap="none" strike="noStrike">
                        <a:solidFill>
                          <a:srgbClr val="041636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41636"/>
                        </a:buClr>
                        <a:buSzPts val="2700"/>
                        <a:buFont typeface="Avenir"/>
                        <a:buNone/>
                      </a:pPr>
                      <a:r>
                        <a:rPr lang="en" sz="2700" u="none" cap="none" strike="noStrike">
                          <a:solidFill>
                            <a:srgbClr val="041636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Slides: http://slideshare.net/djernst</a:t>
                      </a:r>
                      <a:endParaRPr sz="2700" u="none" cap="none" strike="noStrike">
                        <a:solidFill>
                          <a:srgbClr val="041636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19050" marL="19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03" name="Google Shape;1003;p151"/>
          <p:cNvSpPr/>
          <p:nvPr/>
        </p:nvSpPr>
        <p:spPr>
          <a:xfrm>
            <a:off x="545910" y="657091"/>
            <a:ext cx="81771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venir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Open Textbook Library: </a:t>
            </a:r>
            <a:r>
              <a:rPr b="0" i="0" lang="en" sz="27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5"/>
              </a:rPr>
              <a:t>open.umn.edu</a:t>
            </a:r>
            <a:endParaRPr b="0" i="0" sz="27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04" name="Google Shape;1004;p151"/>
          <p:cNvSpPr/>
          <p:nvPr/>
        </p:nvSpPr>
        <p:spPr>
          <a:xfrm>
            <a:off x="1530082" y="4753262"/>
            <a:ext cx="74631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By </a:t>
            </a:r>
            <a:r>
              <a:rPr b="0" i="0" lang="en" sz="12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6"/>
              </a:rPr>
              <a:t>David Ernst</a:t>
            </a:r>
            <a:r>
              <a:rPr b="0" i="0" lang="en" sz="12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. This work is licensed under the </a:t>
            </a:r>
            <a:r>
              <a:rPr b="0" i="0" lang="en" sz="12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7"/>
              </a:rPr>
              <a:t>Creative Commons Attribution 4.0 International License</a:t>
            </a:r>
            <a:r>
              <a:rPr b="0" i="0" lang="en" sz="12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/>
          </a:p>
        </p:txBody>
      </p:sp>
      <p:pic>
        <p:nvPicPr>
          <p:cNvPr id="1005" name="Google Shape;1005;p151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3389" y="4535917"/>
            <a:ext cx="1247975" cy="436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89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4000"/>
              <a:buFont typeface="Avenir"/>
              <a:buNone/>
            </a:pPr>
            <a:r>
              <a:t/>
            </a:r>
            <a:endParaRPr b="0" i="0" sz="4000" u="none" cap="none" strike="noStrike">
              <a:solidFill>
                <a:srgbClr val="40404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61" name="Google Shape;461;p8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8457"/>
            <a:ext cx="8686800" cy="51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2688" y="1171575"/>
            <a:ext cx="4238625" cy="280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90"/>
          <p:cNvSpPr/>
          <p:nvPr/>
        </p:nvSpPr>
        <p:spPr>
          <a:xfrm>
            <a:off x="0" y="4951140"/>
            <a:ext cx="39882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744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363744"/>
                </a:solidFill>
              </a:rPr>
              <a:t>https://sites.temple.edu/cufba/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E91F8D64005341AD3C02869560379F" ma:contentTypeVersion="7" ma:contentTypeDescription="Create a new document." ma:contentTypeScope="" ma:versionID="7ceaec4d14ba14f883676b7796485cff">
  <xsd:schema xmlns:xsd="http://www.w3.org/2001/XMLSchema" xmlns:xs="http://www.w3.org/2001/XMLSchema" xmlns:p="http://schemas.microsoft.com/office/2006/metadata/properties" xmlns:ns2="92e6d44e-c970-4f14-b1e6-5a9563301f63" xmlns:ns3="59179bae-bf04-439c-bce2-ce5c89187e59" targetNamespace="http://schemas.microsoft.com/office/2006/metadata/properties" ma:root="true" ma:fieldsID="ea966fc4dbe06e17819fdfee3fe10c4f" ns2:_="" ns3:_="">
    <xsd:import namespace="92e6d44e-c970-4f14-b1e6-5a9563301f63"/>
    <xsd:import namespace="59179bae-bf04-439c-bce2-ce5c89187e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e6d44e-c970-4f14-b1e6-5a9563301f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179bae-bf04-439c-bce2-ce5c89187e5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9179bae-bf04-439c-bce2-ce5c89187e59">
      <UserInfo>
        <DisplayName>Hubler, Deborah</DisplayName>
        <AccountId>25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56D97D4-CD43-4958-BD81-65DB54D6BDF5}"/>
</file>

<file path=customXml/itemProps2.xml><?xml version="1.0" encoding="utf-8"?>
<ds:datastoreItem xmlns:ds="http://schemas.openxmlformats.org/officeDocument/2006/customXml" ds:itemID="{F7A5A302-005A-40F2-A535-A4C188786B4B}"/>
</file>

<file path=customXml/itemProps3.xml><?xml version="1.0" encoding="utf-8"?>
<ds:datastoreItem xmlns:ds="http://schemas.openxmlformats.org/officeDocument/2006/customXml" ds:itemID="{61A2CA3E-D33D-40B6-A61A-2A242532B120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0x01010022E91F8D64005341AD3C02869560379F</vt:lpwstr>
  </property>
</Properties>
</file>